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17" r:id="rId3"/>
    <p:sldMasterId id="2147483817" r:id="rId4"/>
  </p:sldMasterIdLst>
  <p:notesMasterIdLst>
    <p:notesMasterId r:id="rId90"/>
  </p:notesMasterIdLst>
  <p:sldIdLst>
    <p:sldId id="264" r:id="rId5"/>
    <p:sldId id="2147479917" r:id="rId6"/>
    <p:sldId id="2147479929" r:id="rId7"/>
    <p:sldId id="2147479918" r:id="rId8"/>
    <p:sldId id="2147479839" r:id="rId9"/>
    <p:sldId id="2147479885" r:id="rId10"/>
    <p:sldId id="2147479762" r:id="rId11"/>
    <p:sldId id="2147479761" r:id="rId12"/>
    <p:sldId id="2147479884" r:id="rId13"/>
    <p:sldId id="2147479882" r:id="rId14"/>
    <p:sldId id="2147479869" r:id="rId15"/>
    <p:sldId id="2147479814" r:id="rId16"/>
    <p:sldId id="2147479707" r:id="rId17"/>
    <p:sldId id="2147479849" r:id="rId18"/>
    <p:sldId id="2147479932" r:id="rId19"/>
    <p:sldId id="2147479774" r:id="rId20"/>
    <p:sldId id="2147479934" r:id="rId21"/>
    <p:sldId id="2147479840" r:id="rId22"/>
    <p:sldId id="2147479875" r:id="rId23"/>
    <p:sldId id="2147479913" r:id="rId24"/>
    <p:sldId id="2147479816" r:id="rId25"/>
    <p:sldId id="2147479878" r:id="rId26"/>
    <p:sldId id="2147479879" r:id="rId27"/>
    <p:sldId id="327" r:id="rId28"/>
    <p:sldId id="2147479881" r:id="rId29"/>
    <p:sldId id="2147479920" r:id="rId30"/>
    <p:sldId id="2147479836" r:id="rId31"/>
    <p:sldId id="2147479908" r:id="rId32"/>
    <p:sldId id="2147479909" r:id="rId33"/>
    <p:sldId id="2147479933" r:id="rId34"/>
    <p:sldId id="2147479924" r:id="rId35"/>
    <p:sldId id="2147479926" r:id="rId36"/>
    <p:sldId id="2147479923" r:id="rId37"/>
    <p:sldId id="2147479925" r:id="rId38"/>
    <p:sldId id="2147479927" r:id="rId39"/>
    <p:sldId id="2147479666" r:id="rId40"/>
    <p:sldId id="2147479895" r:id="rId41"/>
    <p:sldId id="2147479898" r:id="rId42"/>
    <p:sldId id="2147479841" r:id="rId43"/>
    <p:sldId id="2147479905" r:id="rId44"/>
    <p:sldId id="2147479855" r:id="rId45"/>
    <p:sldId id="2147479852" r:id="rId46"/>
    <p:sldId id="2147479821" r:id="rId47"/>
    <p:sldId id="2147479919" r:id="rId48"/>
    <p:sldId id="2147479854" r:id="rId49"/>
    <p:sldId id="2147479857" r:id="rId50"/>
    <p:sldId id="2147479858" r:id="rId51"/>
    <p:sldId id="2147479859" r:id="rId52"/>
    <p:sldId id="2147479860" r:id="rId53"/>
    <p:sldId id="2147479833" r:id="rId54"/>
    <p:sldId id="2147479825" r:id="rId55"/>
    <p:sldId id="2147479826" r:id="rId56"/>
    <p:sldId id="2147479863" r:id="rId57"/>
    <p:sldId id="2147479864" r:id="rId58"/>
    <p:sldId id="2147479867" r:id="rId59"/>
    <p:sldId id="2147479870" r:id="rId60"/>
    <p:sldId id="2147479851" r:id="rId61"/>
    <p:sldId id="2147479873" r:id="rId62"/>
    <p:sldId id="2147479832" r:id="rId63"/>
    <p:sldId id="2147479868" r:id="rId64"/>
    <p:sldId id="2147479866" r:id="rId65"/>
    <p:sldId id="2147479871" r:id="rId66"/>
    <p:sldId id="2147479862" r:id="rId67"/>
    <p:sldId id="2147479899" r:id="rId68"/>
    <p:sldId id="2147479842" r:id="rId69"/>
    <p:sldId id="2147479887" r:id="rId70"/>
    <p:sldId id="2147479888" r:id="rId71"/>
    <p:sldId id="2147479889" r:id="rId72"/>
    <p:sldId id="2147479891" r:id="rId73"/>
    <p:sldId id="2147479903" r:id="rId74"/>
    <p:sldId id="2147479892" r:id="rId75"/>
    <p:sldId id="2147479893" r:id="rId76"/>
    <p:sldId id="2147479931" r:id="rId77"/>
    <p:sldId id="2147479930" r:id="rId78"/>
    <p:sldId id="2147479896" r:id="rId79"/>
    <p:sldId id="2147479900" r:id="rId80"/>
    <p:sldId id="2147479843" r:id="rId81"/>
    <p:sldId id="2147479906" r:id="rId82"/>
    <p:sldId id="2147479827" r:id="rId83"/>
    <p:sldId id="2147479828" r:id="rId84"/>
    <p:sldId id="2147479914" r:id="rId85"/>
    <p:sldId id="2147479894" r:id="rId86"/>
    <p:sldId id="2147479901" r:id="rId87"/>
    <p:sldId id="2147479928" r:id="rId88"/>
    <p:sldId id="2147479902" r:id="rId89"/>
  </p:sldIdLst>
  <p:sldSz cx="12192000" cy="6858000"/>
  <p:notesSz cx="7104063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3FB5153-2CE5-4EBB-AC61-BB3E4D0CD70C}">
          <p14:sldIdLst>
            <p14:sldId id="264"/>
            <p14:sldId id="2147479917"/>
            <p14:sldId id="2147479929"/>
            <p14:sldId id="2147479918"/>
          </p14:sldIdLst>
        </p14:section>
        <p14:section name="Components" id="{177FA548-833B-40A8-959A-4D885676E7F3}">
          <p14:sldIdLst>
            <p14:sldId id="2147479839"/>
            <p14:sldId id="2147479885"/>
            <p14:sldId id="2147479762"/>
            <p14:sldId id="2147479761"/>
            <p14:sldId id="2147479884"/>
            <p14:sldId id="2147479882"/>
            <p14:sldId id="2147479869"/>
            <p14:sldId id="2147479814"/>
            <p14:sldId id="2147479707"/>
            <p14:sldId id="2147479849"/>
            <p14:sldId id="2147479932"/>
            <p14:sldId id="2147479774"/>
            <p14:sldId id="2147479934"/>
          </p14:sldIdLst>
        </p14:section>
        <p14:section name="Administration" id="{106EC82C-7224-4B6A-8602-762389BCE070}">
          <p14:sldIdLst>
            <p14:sldId id="2147479840"/>
            <p14:sldId id="2147479875"/>
            <p14:sldId id="2147479913"/>
            <p14:sldId id="2147479816"/>
            <p14:sldId id="2147479878"/>
            <p14:sldId id="2147479879"/>
            <p14:sldId id="327"/>
            <p14:sldId id="2147479881"/>
            <p14:sldId id="2147479920"/>
            <p14:sldId id="2147479836"/>
            <p14:sldId id="2147479908"/>
            <p14:sldId id="2147479909"/>
            <p14:sldId id="2147479933"/>
            <p14:sldId id="2147479924"/>
            <p14:sldId id="2147479926"/>
            <p14:sldId id="2147479923"/>
            <p14:sldId id="2147479925"/>
            <p14:sldId id="2147479927"/>
            <p14:sldId id="2147479666"/>
            <p14:sldId id="2147479895"/>
            <p14:sldId id="2147479898"/>
          </p14:sldIdLst>
        </p14:section>
        <p14:section name="Security" id="{B66AD696-05DC-44CD-8758-243910FA259F}">
          <p14:sldIdLst>
            <p14:sldId id="2147479841"/>
            <p14:sldId id="2147479905"/>
            <p14:sldId id="2147479855"/>
            <p14:sldId id="2147479852"/>
            <p14:sldId id="2147479821"/>
            <p14:sldId id="2147479919"/>
            <p14:sldId id="2147479854"/>
            <p14:sldId id="2147479857"/>
            <p14:sldId id="2147479858"/>
            <p14:sldId id="2147479859"/>
            <p14:sldId id="2147479860"/>
            <p14:sldId id="2147479833"/>
            <p14:sldId id="2147479825"/>
            <p14:sldId id="2147479826"/>
            <p14:sldId id="2147479863"/>
            <p14:sldId id="2147479864"/>
            <p14:sldId id="2147479867"/>
            <p14:sldId id="2147479870"/>
            <p14:sldId id="2147479851"/>
            <p14:sldId id="2147479873"/>
            <p14:sldId id="2147479832"/>
            <p14:sldId id="2147479868"/>
            <p14:sldId id="2147479866"/>
            <p14:sldId id="2147479871"/>
            <p14:sldId id="2147479862"/>
            <p14:sldId id="2147479899"/>
          </p14:sldIdLst>
        </p14:section>
        <p14:section name="Data Governance" id="{B7F535CB-4E33-4A04-927D-7939CE6335EC}">
          <p14:sldIdLst>
            <p14:sldId id="2147479842"/>
            <p14:sldId id="2147479887"/>
            <p14:sldId id="2147479888"/>
            <p14:sldId id="2147479889"/>
            <p14:sldId id="2147479891"/>
            <p14:sldId id="2147479903"/>
            <p14:sldId id="2147479892"/>
            <p14:sldId id="2147479893"/>
            <p14:sldId id="2147479931"/>
            <p14:sldId id="2147479930"/>
            <p14:sldId id="2147479896"/>
            <p14:sldId id="2147479900"/>
          </p14:sldIdLst>
        </p14:section>
        <p14:section name="Development" id="{58122D68-EC14-4E0F-98C1-67D56512B119}">
          <p14:sldIdLst>
            <p14:sldId id="2147479843"/>
            <p14:sldId id="2147479906"/>
            <p14:sldId id="2147479827"/>
            <p14:sldId id="2147479828"/>
            <p14:sldId id="2147479914"/>
            <p14:sldId id="2147479894"/>
            <p14:sldId id="2147479901"/>
            <p14:sldId id="2147479928"/>
            <p14:sldId id="21474799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CE"/>
    <a:srgbClr val="117865"/>
    <a:srgbClr val="2B4889"/>
    <a:srgbClr val="6A9F46"/>
    <a:srgbClr val="F1C811"/>
    <a:srgbClr val="FFFFFF"/>
    <a:srgbClr val="F4F4F4"/>
    <a:srgbClr val="46A5EA"/>
    <a:srgbClr val="FC9580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34" autoAdjust="0"/>
    <p:restoredTop sz="79122" autoAdjust="0"/>
  </p:normalViewPr>
  <p:slideViewPr>
    <p:cSldViewPr snapToGrid="0">
      <p:cViewPr varScale="1">
        <p:scale>
          <a:sx n="89" d="100"/>
          <a:sy n="89" d="100"/>
        </p:scale>
        <p:origin x="996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lke Peek" userId="f9e59873-feed-451d-abf4-5337d4c9ca4a" providerId="ADAL" clId="{784A62FE-80E1-49EF-B365-354CF62243E5}"/>
    <pc:docChg chg="delSld modSld delMainMaster delSection modSection">
      <pc:chgData name="Hylke Peek" userId="f9e59873-feed-451d-abf4-5337d4c9ca4a" providerId="ADAL" clId="{784A62FE-80E1-49EF-B365-354CF62243E5}" dt="2025-06-20T10:03:28.824" v="61" actId="20577"/>
      <pc:docMkLst>
        <pc:docMk/>
      </pc:docMkLst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733383047" sldId="272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2532941745" sldId="279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2744449133" sldId="281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4282311989" sldId="306"/>
        </pc:sldMkLst>
      </pc:sldChg>
      <pc:sldChg chg="modNotesTx">
        <pc:chgData name="Hylke Peek" userId="f9e59873-feed-451d-abf4-5337d4c9ca4a" providerId="ADAL" clId="{784A62FE-80E1-49EF-B365-354CF62243E5}" dt="2025-06-20T10:02:02.595" v="38" actId="20577"/>
        <pc:sldMkLst>
          <pc:docMk/>
          <pc:sldMk cId="1929729794" sldId="327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2783186507" sldId="2633"/>
        </pc:sldMkLst>
      </pc:sldChg>
      <pc:sldChg chg="modNotesTx">
        <pc:chgData name="Hylke Peek" userId="f9e59873-feed-451d-abf4-5337d4c9ca4a" providerId="ADAL" clId="{784A62FE-80E1-49EF-B365-354CF62243E5}" dt="2025-06-20T10:02:34.407" v="48" actId="20577"/>
        <pc:sldMkLst>
          <pc:docMk/>
          <pc:sldMk cId="670982201" sldId="2147479666"/>
        </pc:sldMkLst>
      </pc:sldChg>
      <pc:sldChg chg="modNotesTx">
        <pc:chgData name="Hylke Peek" userId="f9e59873-feed-451d-abf4-5337d4c9ca4a" providerId="ADAL" clId="{784A62FE-80E1-49EF-B365-354CF62243E5}" dt="2025-06-20T10:03:04.223" v="55" actId="20577"/>
        <pc:sldMkLst>
          <pc:docMk/>
          <pc:sldMk cId="151448774" sldId="2147479707"/>
        </pc:sldMkLst>
      </pc:sldChg>
      <pc:sldChg chg="del">
        <pc:chgData name="Hylke Peek" userId="f9e59873-feed-451d-abf4-5337d4c9ca4a" providerId="ADAL" clId="{784A62FE-80E1-49EF-B365-354CF62243E5}" dt="2025-06-20T10:03:07.724" v="56" actId="47"/>
        <pc:sldMkLst>
          <pc:docMk/>
          <pc:sldMk cId="1288907337" sldId="2147479740"/>
        </pc:sldMkLst>
      </pc:sldChg>
      <pc:sldChg chg="modNotesTx">
        <pc:chgData name="Hylke Peek" userId="f9e59873-feed-451d-abf4-5337d4c9ca4a" providerId="ADAL" clId="{784A62FE-80E1-49EF-B365-354CF62243E5}" dt="2025-06-20T10:02:50.579" v="51" actId="20577"/>
        <pc:sldMkLst>
          <pc:docMk/>
          <pc:sldMk cId="928303472" sldId="2147479762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609804421" sldId="2147479763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984876140" sldId="2147479764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215058821" sldId="2147479767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277277549" sldId="2147479768"/>
        </pc:sldMkLst>
      </pc:sldChg>
      <pc:sldChg chg="modNotesTx">
        <pc:chgData name="Hylke Peek" userId="f9e59873-feed-451d-abf4-5337d4c9ca4a" providerId="ADAL" clId="{784A62FE-80E1-49EF-B365-354CF62243E5}" dt="2025-06-20T10:03:14.485" v="59" actId="20577"/>
        <pc:sldMkLst>
          <pc:docMk/>
          <pc:sldMk cId="645273281" sldId="2147479774"/>
        </pc:sldMkLst>
      </pc:sldChg>
      <pc:sldChg chg="modNotesTx">
        <pc:chgData name="Hylke Peek" userId="f9e59873-feed-451d-abf4-5337d4c9ca4a" providerId="ADAL" clId="{784A62FE-80E1-49EF-B365-354CF62243E5}" dt="2025-06-20T10:03:01.447" v="54" actId="20577"/>
        <pc:sldMkLst>
          <pc:docMk/>
          <pc:sldMk cId="2401311595" sldId="2147479814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523482313" sldId="2147479815"/>
        </pc:sldMkLst>
      </pc:sldChg>
      <pc:sldChg chg="modNotesTx">
        <pc:chgData name="Hylke Peek" userId="f9e59873-feed-451d-abf4-5337d4c9ca4a" providerId="ADAL" clId="{784A62FE-80E1-49EF-B365-354CF62243E5}" dt="2025-06-20T10:01:56.745" v="36" actId="20577"/>
        <pc:sldMkLst>
          <pc:docMk/>
          <pc:sldMk cId="3725633080" sldId="2147479816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6444739" sldId="2147479818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979799013" sldId="2147479820"/>
        </pc:sldMkLst>
      </pc:sldChg>
      <pc:sldChg chg="modNotesTx">
        <pc:chgData name="Hylke Peek" userId="f9e59873-feed-451d-abf4-5337d4c9ca4a" providerId="ADAL" clId="{784A62FE-80E1-49EF-B365-354CF62243E5}" dt="2025-06-20T10:00:56.552" v="17" actId="20577"/>
        <pc:sldMkLst>
          <pc:docMk/>
          <pc:sldMk cId="768460739" sldId="2147479821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846612696" sldId="2147479824"/>
        </pc:sldMkLst>
      </pc:sldChg>
      <pc:sldChg chg="modNotesTx">
        <pc:chgData name="Hylke Peek" userId="f9e59873-feed-451d-abf4-5337d4c9ca4a" providerId="ADAL" clId="{784A62FE-80E1-49EF-B365-354CF62243E5}" dt="2025-06-20T10:01:14.793" v="25" actId="20577"/>
        <pc:sldMkLst>
          <pc:docMk/>
          <pc:sldMk cId="3513243963" sldId="2147479825"/>
        </pc:sldMkLst>
      </pc:sldChg>
      <pc:sldChg chg="modNotesTx">
        <pc:chgData name="Hylke Peek" userId="f9e59873-feed-451d-abf4-5337d4c9ca4a" providerId="ADAL" clId="{784A62FE-80E1-49EF-B365-354CF62243E5}" dt="2025-06-20T10:01:16.938" v="26" actId="20577"/>
        <pc:sldMkLst>
          <pc:docMk/>
          <pc:sldMk cId="2825428100" sldId="2147479826"/>
        </pc:sldMkLst>
      </pc:sldChg>
      <pc:sldChg chg="modNotesTx">
        <pc:chgData name="Hylke Peek" userId="f9e59873-feed-451d-abf4-5337d4c9ca4a" providerId="ADAL" clId="{784A62FE-80E1-49EF-B365-354CF62243E5}" dt="2025-06-20T09:59:51.394" v="3" actId="20577"/>
        <pc:sldMkLst>
          <pc:docMk/>
          <pc:sldMk cId="445288445" sldId="2147479827"/>
        </pc:sldMkLst>
      </pc:sldChg>
      <pc:sldChg chg="modNotesTx">
        <pc:chgData name="Hylke Peek" userId="f9e59873-feed-451d-abf4-5337d4c9ca4a" providerId="ADAL" clId="{784A62FE-80E1-49EF-B365-354CF62243E5}" dt="2025-06-20T09:59:53.971" v="4" actId="20577"/>
        <pc:sldMkLst>
          <pc:docMk/>
          <pc:sldMk cId="159574684" sldId="2147479828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2589028273" sldId="2147479829"/>
        </pc:sldMkLst>
      </pc:sldChg>
      <pc:sldChg chg="modNotesTx">
        <pc:chgData name="Hylke Peek" userId="f9e59873-feed-451d-abf4-5337d4c9ca4a" providerId="ADAL" clId="{784A62FE-80E1-49EF-B365-354CF62243E5}" dt="2025-06-20T10:01:12.447" v="24" actId="20577"/>
        <pc:sldMkLst>
          <pc:docMk/>
          <pc:sldMk cId="53854521" sldId="2147479833"/>
        </pc:sldMkLst>
      </pc:sldChg>
      <pc:sldChg chg="modNotesTx">
        <pc:chgData name="Hylke Peek" userId="f9e59873-feed-451d-abf4-5337d4c9ca4a" providerId="ADAL" clId="{784A62FE-80E1-49EF-B365-354CF62243E5}" dt="2025-06-20T10:02:12.012" v="41" actId="20577"/>
        <pc:sldMkLst>
          <pc:docMk/>
          <pc:sldMk cId="2107082328" sldId="2147479836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046809553" sldId="2147479837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527848009" sldId="2147479838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87629374" sldId="2147479844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2081597705" sldId="2147479845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4189021948" sldId="2147479846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2725666289" sldId="2147479847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678164176" sldId="2147479848"/>
        </pc:sldMkLst>
      </pc:sldChg>
      <pc:sldChg chg="modNotesTx">
        <pc:chgData name="Hylke Peek" userId="f9e59873-feed-451d-abf4-5337d4c9ca4a" providerId="ADAL" clId="{784A62FE-80E1-49EF-B365-354CF62243E5}" dt="2025-06-20T10:03:10.288" v="57" actId="20577"/>
        <pc:sldMkLst>
          <pc:docMk/>
          <pc:sldMk cId="125729830" sldId="2147479849"/>
        </pc:sldMkLst>
      </pc:sldChg>
      <pc:sldChg chg="modNotesTx">
        <pc:chgData name="Hylke Peek" userId="f9e59873-feed-451d-abf4-5337d4c9ca4a" providerId="ADAL" clId="{784A62FE-80E1-49EF-B365-354CF62243E5}" dt="2025-06-20T10:01:26.604" v="30" actId="20577"/>
        <pc:sldMkLst>
          <pc:docMk/>
          <pc:sldMk cId="3429678424" sldId="2147479851"/>
        </pc:sldMkLst>
      </pc:sldChg>
      <pc:sldChg chg="modNotesTx">
        <pc:chgData name="Hylke Peek" userId="f9e59873-feed-451d-abf4-5337d4c9ca4a" providerId="ADAL" clId="{784A62FE-80E1-49EF-B365-354CF62243E5}" dt="2025-06-20T10:00:54.303" v="16" actId="20577"/>
        <pc:sldMkLst>
          <pc:docMk/>
          <pc:sldMk cId="1464635754" sldId="2147479852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187047451" sldId="2147479853"/>
        </pc:sldMkLst>
      </pc:sldChg>
      <pc:sldChg chg="modNotesTx">
        <pc:chgData name="Hylke Peek" userId="f9e59873-feed-451d-abf4-5337d4c9ca4a" providerId="ADAL" clId="{784A62FE-80E1-49EF-B365-354CF62243E5}" dt="2025-06-20T10:01:01.492" v="19" actId="20577"/>
        <pc:sldMkLst>
          <pc:docMk/>
          <pc:sldMk cId="478865575" sldId="2147479854"/>
        </pc:sldMkLst>
      </pc:sldChg>
      <pc:sldChg chg="modNotesTx">
        <pc:chgData name="Hylke Peek" userId="f9e59873-feed-451d-abf4-5337d4c9ca4a" providerId="ADAL" clId="{784A62FE-80E1-49EF-B365-354CF62243E5}" dt="2025-06-20T10:00:51.752" v="15" actId="20577"/>
        <pc:sldMkLst>
          <pc:docMk/>
          <pc:sldMk cId="3092730223" sldId="2147479855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339996264" sldId="2147479856"/>
        </pc:sldMkLst>
      </pc:sldChg>
      <pc:sldChg chg="modNotesTx">
        <pc:chgData name="Hylke Peek" userId="f9e59873-feed-451d-abf4-5337d4c9ca4a" providerId="ADAL" clId="{784A62FE-80E1-49EF-B365-354CF62243E5}" dt="2025-06-20T10:01:03.945" v="20" actId="20577"/>
        <pc:sldMkLst>
          <pc:docMk/>
          <pc:sldMk cId="2305621276" sldId="2147479857"/>
        </pc:sldMkLst>
      </pc:sldChg>
      <pc:sldChg chg="modNotesTx">
        <pc:chgData name="Hylke Peek" userId="f9e59873-feed-451d-abf4-5337d4c9ca4a" providerId="ADAL" clId="{784A62FE-80E1-49EF-B365-354CF62243E5}" dt="2025-06-20T10:01:06.035" v="21" actId="20577"/>
        <pc:sldMkLst>
          <pc:docMk/>
          <pc:sldMk cId="2660366903" sldId="2147479858"/>
        </pc:sldMkLst>
      </pc:sldChg>
      <pc:sldChg chg="modNotesTx">
        <pc:chgData name="Hylke Peek" userId="f9e59873-feed-451d-abf4-5337d4c9ca4a" providerId="ADAL" clId="{784A62FE-80E1-49EF-B365-354CF62243E5}" dt="2025-06-20T10:01:08.122" v="22" actId="20577"/>
        <pc:sldMkLst>
          <pc:docMk/>
          <pc:sldMk cId="3938670581" sldId="2147479859"/>
        </pc:sldMkLst>
      </pc:sldChg>
      <pc:sldChg chg="modNotesTx">
        <pc:chgData name="Hylke Peek" userId="f9e59873-feed-451d-abf4-5337d4c9ca4a" providerId="ADAL" clId="{784A62FE-80E1-49EF-B365-354CF62243E5}" dt="2025-06-20T10:01:10.226" v="23" actId="20577"/>
        <pc:sldMkLst>
          <pc:docMk/>
          <pc:sldMk cId="1958277706" sldId="2147479860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777139967" sldId="2147479861"/>
        </pc:sldMkLst>
      </pc:sldChg>
      <pc:sldChg chg="modNotesTx">
        <pc:chgData name="Hylke Peek" userId="f9e59873-feed-451d-abf4-5337d4c9ca4a" providerId="ADAL" clId="{784A62FE-80E1-49EF-B365-354CF62243E5}" dt="2025-06-20T10:01:41.895" v="34" actId="20577"/>
        <pc:sldMkLst>
          <pc:docMk/>
          <pc:sldMk cId="4134613431" sldId="2147479862"/>
        </pc:sldMkLst>
      </pc:sldChg>
      <pc:sldChg chg="modNotesTx">
        <pc:chgData name="Hylke Peek" userId="f9e59873-feed-451d-abf4-5337d4c9ca4a" providerId="ADAL" clId="{784A62FE-80E1-49EF-B365-354CF62243E5}" dt="2025-06-20T10:01:19.088" v="27" actId="20577"/>
        <pc:sldMkLst>
          <pc:docMk/>
          <pc:sldMk cId="3559435633" sldId="2147479863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419609489" sldId="2147479865"/>
        </pc:sldMkLst>
      </pc:sldChg>
      <pc:sldChg chg="modNotesTx">
        <pc:chgData name="Hylke Peek" userId="f9e59873-feed-451d-abf4-5337d4c9ca4a" providerId="ADAL" clId="{784A62FE-80E1-49EF-B365-354CF62243E5}" dt="2025-06-20T10:01:22.355" v="28" actId="20577"/>
        <pc:sldMkLst>
          <pc:docMk/>
          <pc:sldMk cId="505032196" sldId="2147479867"/>
        </pc:sldMkLst>
      </pc:sldChg>
      <pc:sldChg chg="modNotesTx">
        <pc:chgData name="Hylke Peek" userId="f9e59873-feed-451d-abf4-5337d4c9ca4a" providerId="ADAL" clId="{784A62FE-80E1-49EF-B365-354CF62243E5}" dt="2025-06-20T10:01:24.389" v="29" actId="20577"/>
        <pc:sldMkLst>
          <pc:docMk/>
          <pc:sldMk cId="2950568257" sldId="2147479870"/>
        </pc:sldMkLst>
      </pc:sldChg>
      <pc:sldChg chg="modNotesTx">
        <pc:chgData name="Hylke Peek" userId="f9e59873-feed-451d-abf4-5337d4c9ca4a" providerId="ADAL" clId="{784A62FE-80E1-49EF-B365-354CF62243E5}" dt="2025-06-20T10:01:39.280" v="33" actId="20577"/>
        <pc:sldMkLst>
          <pc:docMk/>
          <pc:sldMk cId="3280488787" sldId="2147479871"/>
        </pc:sldMkLst>
      </pc:sldChg>
      <pc:sldChg chg="del">
        <pc:chgData name="Hylke Peek" userId="f9e59873-feed-451d-abf4-5337d4c9ca4a" providerId="ADAL" clId="{784A62FE-80E1-49EF-B365-354CF62243E5}" dt="2025-06-20T10:01:31.414" v="32" actId="47"/>
        <pc:sldMkLst>
          <pc:docMk/>
          <pc:sldMk cId="2438386504" sldId="2147479872"/>
        </pc:sldMkLst>
      </pc:sldChg>
      <pc:sldChg chg="modNotesTx">
        <pc:chgData name="Hylke Peek" userId="f9e59873-feed-451d-abf4-5337d4c9ca4a" providerId="ADAL" clId="{784A62FE-80E1-49EF-B365-354CF62243E5}" dt="2025-06-20T10:01:28.635" v="31" actId="20577"/>
        <pc:sldMkLst>
          <pc:docMk/>
          <pc:sldMk cId="2217902065" sldId="2147479873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831658819" sldId="2147479874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497795305" sldId="2147479876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955621084" sldId="2147479877"/>
        </pc:sldMkLst>
      </pc:sldChg>
      <pc:sldChg chg="modNotesTx">
        <pc:chgData name="Hylke Peek" userId="f9e59873-feed-451d-abf4-5337d4c9ca4a" providerId="ADAL" clId="{784A62FE-80E1-49EF-B365-354CF62243E5}" dt="2025-06-20T10:01:58.850" v="37" actId="20577"/>
        <pc:sldMkLst>
          <pc:docMk/>
          <pc:sldMk cId="3075428632" sldId="2147479878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355405302" sldId="2147479880"/>
        </pc:sldMkLst>
      </pc:sldChg>
      <pc:sldChg chg="modNotesTx">
        <pc:chgData name="Hylke Peek" userId="f9e59873-feed-451d-abf4-5337d4c9ca4a" providerId="ADAL" clId="{784A62FE-80E1-49EF-B365-354CF62243E5}" dt="2025-06-20T10:02:06.230" v="39" actId="20577"/>
        <pc:sldMkLst>
          <pc:docMk/>
          <pc:sldMk cId="2595835876" sldId="2147479881"/>
        </pc:sldMkLst>
      </pc:sldChg>
      <pc:sldChg chg="modNotesTx">
        <pc:chgData name="Hylke Peek" userId="f9e59873-feed-451d-abf4-5337d4c9ca4a" providerId="ADAL" clId="{784A62FE-80E1-49EF-B365-354CF62243E5}" dt="2025-06-20T10:02:58.123" v="53" actId="20577"/>
        <pc:sldMkLst>
          <pc:docMk/>
          <pc:sldMk cId="971420243" sldId="2147479882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4008507866" sldId="2147479883"/>
        </pc:sldMkLst>
      </pc:sldChg>
      <pc:sldChg chg="modNotesTx">
        <pc:chgData name="Hylke Peek" userId="f9e59873-feed-451d-abf4-5337d4c9ca4a" providerId="ADAL" clId="{784A62FE-80E1-49EF-B365-354CF62243E5}" dt="2025-06-20T10:02:56.042" v="52" actId="20577"/>
        <pc:sldMkLst>
          <pc:docMk/>
          <pc:sldMk cId="2916833004" sldId="2147479884"/>
        </pc:sldMkLst>
      </pc:sldChg>
      <pc:sldChg chg="modNotesTx">
        <pc:chgData name="Hylke Peek" userId="f9e59873-feed-451d-abf4-5337d4c9ca4a" providerId="ADAL" clId="{784A62FE-80E1-49EF-B365-354CF62243E5}" dt="2025-06-20T10:02:48.322" v="50" actId="20577"/>
        <pc:sldMkLst>
          <pc:docMk/>
          <pc:sldMk cId="1010630071" sldId="2147479885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828886715" sldId="2147479886"/>
        </pc:sldMkLst>
      </pc:sldChg>
      <pc:sldChg chg="modNotesTx">
        <pc:chgData name="Hylke Peek" userId="f9e59873-feed-451d-abf4-5337d4c9ca4a" providerId="ADAL" clId="{784A62FE-80E1-49EF-B365-354CF62243E5}" dt="2025-06-20T10:00:18.910" v="7" actId="20577"/>
        <pc:sldMkLst>
          <pc:docMk/>
          <pc:sldMk cId="785684976" sldId="2147479888"/>
        </pc:sldMkLst>
      </pc:sldChg>
      <pc:sldChg chg="modNotesTx">
        <pc:chgData name="Hylke Peek" userId="f9e59873-feed-451d-abf4-5337d4c9ca4a" providerId="ADAL" clId="{784A62FE-80E1-49EF-B365-354CF62243E5}" dt="2025-06-20T10:00:22.424" v="8" actId="20577"/>
        <pc:sldMkLst>
          <pc:docMk/>
          <pc:sldMk cId="3171438112" sldId="2147479889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274362937" sldId="2147479890"/>
        </pc:sldMkLst>
      </pc:sldChg>
      <pc:sldChg chg="modNotesTx">
        <pc:chgData name="Hylke Peek" userId="f9e59873-feed-451d-abf4-5337d4c9ca4a" providerId="ADAL" clId="{784A62FE-80E1-49EF-B365-354CF62243E5}" dt="2025-06-20T10:00:24.448" v="9" actId="20577"/>
        <pc:sldMkLst>
          <pc:docMk/>
          <pc:sldMk cId="106521292" sldId="2147479891"/>
        </pc:sldMkLst>
      </pc:sldChg>
      <pc:sldChg chg="modNotesTx">
        <pc:chgData name="Hylke Peek" userId="f9e59873-feed-451d-abf4-5337d4c9ca4a" providerId="ADAL" clId="{784A62FE-80E1-49EF-B365-354CF62243E5}" dt="2025-06-20T10:00:30.032" v="11" actId="20577"/>
        <pc:sldMkLst>
          <pc:docMk/>
          <pc:sldMk cId="335886242" sldId="2147479892"/>
        </pc:sldMkLst>
      </pc:sldChg>
      <pc:sldChg chg="modNotesTx">
        <pc:chgData name="Hylke Peek" userId="f9e59873-feed-451d-abf4-5337d4c9ca4a" providerId="ADAL" clId="{784A62FE-80E1-49EF-B365-354CF62243E5}" dt="2025-06-20T10:00:32.682" v="12" actId="20577"/>
        <pc:sldMkLst>
          <pc:docMk/>
          <pc:sldMk cId="922662033" sldId="2147479893"/>
        </pc:sldMkLst>
      </pc:sldChg>
      <pc:sldChg chg="modNotesTx">
        <pc:chgData name="Hylke Peek" userId="f9e59873-feed-451d-abf4-5337d4c9ca4a" providerId="ADAL" clId="{784A62FE-80E1-49EF-B365-354CF62243E5}" dt="2025-06-20T10:02:37.796" v="49" actId="20577"/>
        <pc:sldMkLst>
          <pc:docMk/>
          <pc:sldMk cId="2724630965" sldId="2147479898"/>
        </pc:sldMkLst>
      </pc:sldChg>
      <pc:sldChg chg="modNotesTx">
        <pc:chgData name="Hylke Peek" userId="f9e59873-feed-451d-abf4-5337d4c9ca4a" providerId="ADAL" clId="{784A62FE-80E1-49EF-B365-354CF62243E5}" dt="2025-06-20T10:01:44.240" v="35" actId="20577"/>
        <pc:sldMkLst>
          <pc:docMk/>
          <pc:sldMk cId="3177274528" sldId="2147479899"/>
        </pc:sldMkLst>
      </pc:sldChg>
      <pc:sldChg chg="modNotesTx">
        <pc:chgData name="Hylke Peek" userId="f9e59873-feed-451d-abf4-5337d4c9ca4a" providerId="ADAL" clId="{784A62FE-80E1-49EF-B365-354CF62243E5}" dt="2025-06-20T10:00:38.351" v="13" actId="20577"/>
        <pc:sldMkLst>
          <pc:docMk/>
          <pc:sldMk cId="2042467331" sldId="2147479900"/>
        </pc:sldMkLst>
      </pc:sldChg>
      <pc:sldChg chg="modNotesTx">
        <pc:chgData name="Hylke Peek" userId="f9e59873-feed-451d-abf4-5337d4c9ca4a" providerId="ADAL" clId="{784A62FE-80E1-49EF-B365-354CF62243E5}" dt="2025-06-20T10:00:01.519" v="5" actId="6549"/>
        <pc:sldMkLst>
          <pc:docMk/>
          <pc:sldMk cId="1395883121" sldId="2147479901"/>
        </pc:sldMkLst>
      </pc:sldChg>
      <pc:sldChg chg="modNotesTx">
        <pc:chgData name="Hylke Peek" userId="f9e59873-feed-451d-abf4-5337d4c9ca4a" providerId="ADAL" clId="{784A62FE-80E1-49EF-B365-354CF62243E5}" dt="2025-06-20T10:00:06.476" v="6" actId="20577"/>
        <pc:sldMkLst>
          <pc:docMk/>
          <pc:sldMk cId="411164550" sldId="2147479902"/>
        </pc:sldMkLst>
      </pc:sldChg>
      <pc:sldChg chg="modNotesTx">
        <pc:chgData name="Hylke Peek" userId="f9e59873-feed-451d-abf4-5337d4c9ca4a" providerId="ADAL" clId="{784A62FE-80E1-49EF-B365-354CF62243E5}" dt="2025-06-20T10:00:27.794" v="10" actId="20577"/>
        <pc:sldMkLst>
          <pc:docMk/>
          <pc:sldMk cId="317120102" sldId="2147479903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3073557014" sldId="2147479904"/>
        </pc:sldMkLst>
      </pc:sldChg>
      <pc:sldChg chg="modNotesTx">
        <pc:chgData name="Hylke Peek" userId="f9e59873-feed-451d-abf4-5337d4c9ca4a" providerId="ADAL" clId="{784A62FE-80E1-49EF-B365-354CF62243E5}" dt="2025-06-20T10:00:48.786" v="14" actId="20577"/>
        <pc:sldMkLst>
          <pc:docMk/>
          <pc:sldMk cId="2730843213" sldId="2147479905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2073276277" sldId="2147479907"/>
        </pc:sldMkLst>
      </pc:sldChg>
      <pc:sldChg chg="modNotesTx">
        <pc:chgData name="Hylke Peek" userId="f9e59873-feed-451d-abf4-5337d4c9ca4a" providerId="ADAL" clId="{784A62FE-80E1-49EF-B365-354CF62243E5}" dt="2025-06-20T10:02:14.356" v="42" actId="20577"/>
        <pc:sldMkLst>
          <pc:docMk/>
          <pc:sldMk cId="3677978503" sldId="2147479908"/>
        </pc:sldMkLst>
      </pc:sldChg>
      <pc:sldChg chg="modNotesTx">
        <pc:chgData name="Hylke Peek" userId="f9e59873-feed-451d-abf4-5337d4c9ca4a" providerId="ADAL" clId="{784A62FE-80E1-49EF-B365-354CF62243E5}" dt="2025-06-20T10:02:16.487" v="43" actId="20577"/>
        <pc:sldMkLst>
          <pc:docMk/>
          <pc:sldMk cId="1933158296" sldId="2147479909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1332174453" sldId="2147479910"/>
        </pc:sldMkLst>
      </pc:sldChg>
      <pc:sldChg chg="del">
        <pc:chgData name="Hylke Peek" userId="f9e59873-feed-451d-abf4-5337d4c9ca4a" providerId="ADAL" clId="{784A62FE-80E1-49EF-B365-354CF62243E5}" dt="2025-06-20T09:59:00.737" v="0" actId="47"/>
        <pc:sldMkLst>
          <pc:docMk/>
          <pc:sldMk cId="2053881337" sldId="2147479912"/>
        </pc:sldMkLst>
      </pc:sldChg>
      <pc:sldChg chg="modNotesTx">
        <pc:chgData name="Hylke Peek" userId="f9e59873-feed-451d-abf4-5337d4c9ca4a" providerId="ADAL" clId="{784A62FE-80E1-49EF-B365-354CF62243E5}" dt="2025-06-20T10:03:28.824" v="61" actId="20577"/>
        <pc:sldMkLst>
          <pc:docMk/>
          <pc:sldMk cId="2831850805" sldId="2147479918"/>
        </pc:sldMkLst>
      </pc:sldChg>
      <pc:sldChg chg="modNotesTx">
        <pc:chgData name="Hylke Peek" userId="f9e59873-feed-451d-abf4-5337d4c9ca4a" providerId="ADAL" clId="{784A62FE-80E1-49EF-B365-354CF62243E5}" dt="2025-06-20T10:00:58.912" v="18" actId="20577"/>
        <pc:sldMkLst>
          <pc:docMk/>
          <pc:sldMk cId="2345165455" sldId="2147479919"/>
        </pc:sldMkLst>
      </pc:sldChg>
      <pc:sldChg chg="modNotesTx">
        <pc:chgData name="Hylke Peek" userId="f9e59873-feed-451d-abf4-5337d4c9ca4a" providerId="ADAL" clId="{784A62FE-80E1-49EF-B365-354CF62243E5}" dt="2025-06-20T10:02:09.439" v="40" actId="20577"/>
        <pc:sldMkLst>
          <pc:docMk/>
          <pc:sldMk cId="2460545912" sldId="2147479920"/>
        </pc:sldMkLst>
      </pc:sldChg>
      <pc:sldChg chg="modNotesTx">
        <pc:chgData name="Hylke Peek" userId="f9e59873-feed-451d-abf4-5337d4c9ca4a" providerId="ADAL" clId="{784A62FE-80E1-49EF-B365-354CF62243E5}" dt="2025-06-20T10:02:26.164" v="45" actId="20577"/>
        <pc:sldMkLst>
          <pc:docMk/>
          <pc:sldMk cId="54124788" sldId="2147479923"/>
        </pc:sldMkLst>
      </pc:sldChg>
      <pc:sldChg chg="modNotesTx">
        <pc:chgData name="Hylke Peek" userId="f9e59873-feed-451d-abf4-5337d4c9ca4a" providerId="ADAL" clId="{784A62FE-80E1-49EF-B365-354CF62243E5}" dt="2025-06-20T10:02:28.219" v="46" actId="20577"/>
        <pc:sldMkLst>
          <pc:docMk/>
          <pc:sldMk cId="2044878023" sldId="2147479925"/>
        </pc:sldMkLst>
      </pc:sldChg>
      <pc:sldChg chg="modNotesTx">
        <pc:chgData name="Hylke Peek" userId="f9e59873-feed-451d-abf4-5337d4c9ca4a" providerId="ADAL" clId="{784A62FE-80E1-49EF-B365-354CF62243E5}" dt="2025-06-20T10:02:24.041" v="44" actId="20577"/>
        <pc:sldMkLst>
          <pc:docMk/>
          <pc:sldMk cId="1063454995" sldId="2147479926"/>
        </pc:sldMkLst>
      </pc:sldChg>
      <pc:sldChg chg="modNotesTx">
        <pc:chgData name="Hylke Peek" userId="f9e59873-feed-451d-abf4-5337d4c9ca4a" providerId="ADAL" clId="{784A62FE-80E1-49EF-B365-354CF62243E5}" dt="2025-06-20T10:02:30.266" v="47" actId="20577"/>
        <pc:sldMkLst>
          <pc:docMk/>
          <pc:sldMk cId="4192623958" sldId="2147479927"/>
        </pc:sldMkLst>
      </pc:sldChg>
      <pc:sldChg chg="modNotesTx">
        <pc:chgData name="Hylke Peek" userId="f9e59873-feed-451d-abf4-5337d4c9ca4a" providerId="ADAL" clId="{784A62FE-80E1-49EF-B365-354CF62243E5}" dt="2025-06-20T10:03:12.502" v="58" actId="20577"/>
        <pc:sldMkLst>
          <pc:docMk/>
          <pc:sldMk cId="3052662717" sldId="2147479932"/>
        </pc:sldMkLst>
      </pc:sldChg>
      <pc:sldChg chg="modNotesTx">
        <pc:chgData name="Hylke Peek" userId="f9e59873-feed-451d-abf4-5337d4c9ca4a" providerId="ADAL" clId="{784A62FE-80E1-49EF-B365-354CF62243E5}" dt="2025-06-20T10:03:18.267" v="60" actId="20577"/>
        <pc:sldMkLst>
          <pc:docMk/>
          <pc:sldMk cId="2335652757" sldId="2147479934"/>
        </pc:sldMkLst>
      </pc:sldChg>
      <pc:sldMasterChg chg="delSldLayout">
        <pc:chgData name="Hylke Peek" userId="f9e59873-feed-451d-abf4-5337d4c9ca4a" providerId="ADAL" clId="{784A62FE-80E1-49EF-B365-354CF62243E5}" dt="2025-06-20T10:03:07.724" v="56" actId="47"/>
        <pc:sldMasterMkLst>
          <pc:docMk/>
          <pc:sldMasterMk cId="1642905180" sldId="2147483648"/>
        </pc:sldMasterMkLst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642905180" sldId="2147483648"/>
            <pc:sldLayoutMk cId="3517624461" sldId="2147483825"/>
          </pc:sldLayoutMkLst>
        </pc:sldLayoutChg>
        <pc:sldLayoutChg chg="del">
          <pc:chgData name="Hylke Peek" userId="f9e59873-feed-451d-abf4-5337d4c9ca4a" providerId="ADAL" clId="{784A62FE-80E1-49EF-B365-354CF62243E5}" dt="2025-06-20T10:03:07.724" v="56" actId="47"/>
          <pc:sldLayoutMkLst>
            <pc:docMk/>
            <pc:sldMasterMk cId="1642905180" sldId="2147483648"/>
            <pc:sldLayoutMk cId="2189463991" sldId="2147483827"/>
          </pc:sldLayoutMkLst>
        </pc:sldLayoutChg>
      </pc:sldMasterChg>
      <pc:sldMasterChg chg="del delSldLayout">
        <pc:chgData name="Hylke Peek" userId="f9e59873-feed-451d-abf4-5337d4c9ca4a" providerId="ADAL" clId="{784A62FE-80E1-49EF-B365-354CF62243E5}" dt="2025-06-20T09:59:00.737" v="0" actId="47"/>
        <pc:sldMasterMkLst>
          <pc:docMk/>
          <pc:sldMasterMk cId="3191813162" sldId="2147483776"/>
        </pc:sldMasterMkLst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1078199591" sldId="2147483777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3712809912" sldId="2147483778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1881972063" sldId="2147483779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2929443884" sldId="2147483780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2811334930" sldId="2147483781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1276238585" sldId="2147483782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448285704" sldId="2147483783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4227843815" sldId="2147483784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1179117829" sldId="2147483785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2755522132" sldId="2147483786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3191813162" sldId="2147483776"/>
            <pc:sldLayoutMk cId="4087620415" sldId="2147483787"/>
          </pc:sldLayoutMkLst>
        </pc:sldLayoutChg>
      </pc:sldMasterChg>
      <pc:sldMasterChg chg="del delSldLayout">
        <pc:chgData name="Hylke Peek" userId="f9e59873-feed-451d-abf4-5337d4c9ca4a" providerId="ADAL" clId="{784A62FE-80E1-49EF-B365-354CF62243E5}" dt="2025-06-20T09:59:00.737" v="0" actId="47"/>
        <pc:sldMasterMkLst>
          <pc:docMk/>
          <pc:sldMasterMk cId="1091723916" sldId="2147483789"/>
        </pc:sldMasterMkLst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102498615" sldId="2147483790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2843414181" sldId="2147483791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1894994686" sldId="2147483792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2046651784" sldId="2147483793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523743032" sldId="2147483794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439623214" sldId="2147483795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1988628451" sldId="2147483796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223339421" sldId="2147483797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2954444440" sldId="2147483798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6591084" sldId="2147483799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1243182174" sldId="2147483800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9087939" sldId="2147483801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420946186" sldId="2147483802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618981896" sldId="2147483803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673131035" sldId="2147483804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1095387325" sldId="2147483805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4133017096" sldId="2147483806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676194265" sldId="2147483807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645006997" sldId="2147483808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830528554" sldId="2147483809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878687666" sldId="2147483810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062122552" sldId="2147483811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2469513661" sldId="2147483812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1697641741" sldId="2147483813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1211497015" sldId="2147483814"/>
          </pc:sldLayoutMkLst>
        </pc:sldLayoutChg>
        <pc:sldLayoutChg chg="del">
          <pc:chgData name="Hylke Peek" userId="f9e59873-feed-451d-abf4-5337d4c9ca4a" providerId="ADAL" clId="{784A62FE-80E1-49EF-B365-354CF62243E5}" dt="2025-06-20T09:59:00.737" v="0" actId="47"/>
          <pc:sldLayoutMkLst>
            <pc:docMk/>
            <pc:sldMasterMk cId="1091723916" sldId="2147483789"/>
            <pc:sldLayoutMk cId="3761743814" sldId="214748381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67" tIns="49534" rIns="99067" bIns="4953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67" tIns="49534" rIns="99067" bIns="49534" rtlCol="0"/>
          <a:lstStyle>
            <a:lvl1pPr algn="r">
              <a:defRPr sz="1300"/>
            </a:lvl1pPr>
          </a:lstStyle>
          <a:p>
            <a:fld id="{9160A93C-6880-4CB8-9E34-F1FBE40DF5E6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7" tIns="49534" rIns="99067" bIns="4953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7" tIns="49534" rIns="99067" bIns="4953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67" tIns="49534" rIns="99067" bIns="4953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67" tIns="49534" rIns="99067" bIns="49534" rtlCol="0" anchor="b"/>
          <a:lstStyle>
            <a:lvl1pPr algn="r">
              <a:defRPr sz="1300"/>
            </a:lvl1pPr>
          </a:lstStyle>
          <a:p>
            <a:fld id="{93DDE7C9-6280-4DBF-BD37-98F965EE74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053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DE7C9-6280-4DBF-BD37-98F965EE741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5391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DE7C9-6280-4DBF-BD37-98F965EE7412}" type="slidenum">
              <a:rPr kumimoji="0" lang="nl-NL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535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DE7C9-6280-4DBF-BD37-98F965EE7412}" type="slidenum">
              <a:rPr kumimoji="0" lang="nl-NL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66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6" indent="-171436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DE7C9-6280-4DBF-BD37-98F965EE7412}" type="slidenum">
              <a:rPr kumimoji="0" lang="nl-NL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764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17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6898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DE7C9-6280-4DBF-BD37-98F965EE7412}" type="slidenum">
              <a:rPr lang="nl-NL" smtClean="0"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285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19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4304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20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5264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21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7293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22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2402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23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252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DE7C9-6280-4DBF-BD37-98F965EE7412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9267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24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0681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25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73012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26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4135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27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1782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28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1358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29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71512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30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20698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31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2050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32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39535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33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580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4639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34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9976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35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068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23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10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37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68411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6" indent="-171436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38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02987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DE7C9-6280-4DBF-BD37-98F965EE7412}" type="slidenum">
              <a:rPr lang="nl-NL" smtClean="0"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5086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40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8504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41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7932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42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58538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43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345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DE7C9-6280-4DBF-BD37-98F965EE7412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2774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44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8474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45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1722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46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43165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47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8735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4"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48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70661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49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5764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50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48537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51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3047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52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11478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53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168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DE7C9-6280-4DBF-BD37-98F965EE7412}" type="slidenum">
              <a:rPr kumimoji="0" lang="nl-NL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9805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54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01527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55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23215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56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0800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57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61677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58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6999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59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44952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60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8466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61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05790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62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80271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63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342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DE7C9-6280-4DBF-BD37-98F965EE7412}" type="slidenum">
              <a:rPr kumimoji="0" lang="nl-NL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841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6" indent="-171436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64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92320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DE7C9-6280-4DBF-BD37-98F965EE7412}" type="slidenum">
              <a:rPr lang="nl-NL" smtClean="0"/>
              <a:t>65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27162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66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1323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67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42904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68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60629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69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338559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4"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70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05746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71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9432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72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4129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73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9073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DE7C9-6280-4DBF-BD37-98F965EE7412}" type="slidenum">
              <a:rPr kumimoji="0" lang="nl-NL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8249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74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35858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75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88211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6" indent="-171436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76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3932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DE7C9-6280-4DBF-BD37-98F965EE7412}" type="slidenum">
              <a:rPr lang="nl-NL" smtClean="0"/>
              <a:t>77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04341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23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304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79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10280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80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15719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81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68507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82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1909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6" indent="-171436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324">
              <a:defRPr/>
            </a:pPr>
            <a:fld id="{93DDE7C9-6280-4DBF-BD37-98F965EE7412}" type="slidenum">
              <a:rPr lang="nl-NL">
                <a:solidFill>
                  <a:prstClr val="black"/>
                </a:solidFill>
                <a:latin typeface="Calibri" panose="020F0502020204030204"/>
              </a:rPr>
              <a:pPr defTabSz="914324">
                <a:defRPr/>
              </a:pPr>
              <a:t>83</a:t>
            </a:fld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0572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2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9372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DE7C9-6280-4DBF-BD37-98F965EE7412}" type="slidenum">
              <a:rPr lang="nl-NL" smtClean="0"/>
              <a:t>84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8944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DE7C9-6280-4DBF-BD37-98F965EE7412}" type="slidenum">
              <a:rPr lang="nl-NL" smtClean="0"/>
              <a:t>85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450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2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54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DDC0-FA13-4DD9-9273-D04387312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21C28-B1AB-404F-BFB3-1B0709D02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E46FF-C480-460F-9562-53E2DA75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F7958-FDA6-4D48-9130-B02A64AB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272AF-B9CC-4C71-BC00-1E8E691C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218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3C7D-76A7-47E8-A31F-A686FB58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844DA3-8F81-41DC-AB85-91DE299C8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44F6-617B-4F83-BD9F-A3E29137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BA84-AEE3-4939-976A-D67AAE984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F99A7-CA83-4924-8516-ABBEFFF1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52039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5352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3" cy="27699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724163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10156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76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275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873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541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797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3658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382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021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5183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D652DE-86D4-4F01-A06A-1596D11AE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4435A-7C7B-4336-AD2A-52367E2B8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EF8F-849C-4DA9-8047-1D0DD0D72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19A42-FBEA-4032-BD42-15D641B0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E7A2-F9C6-4261-9D0C-CA8195A1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56483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057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0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0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11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89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998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73272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4211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8371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73145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358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8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2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930042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6456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A35CC4-D06B-40B4-91B1-CDA133426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205973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309426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B8E47-3705-4496-95DB-2F04B395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06177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165232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1F4189-FC32-45CA-8DDD-889412FB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91758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021038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E9FF8-98D9-46AE-9E3D-2F72E00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773391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89460" y="4876845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26457-AD96-78F4-E9DC-B4CC7DCC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084073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9770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143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_layou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14"/>
            <a:ext cx="3182027" cy="553998"/>
          </a:xfrm>
        </p:spPr>
        <p:txBody>
          <a:bodyPr anchor="ctr"/>
          <a:lstStyle>
            <a:lvl1pPr>
              <a:defRPr>
                <a:solidFill>
                  <a:srgbClr val="2A446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4" name="GradientLine">
            <a:extLst>
              <a:ext uri="{FF2B5EF4-FFF2-40B4-BE49-F238E27FC236}">
                <a16:creationId xmlns:a16="http://schemas.microsoft.com/office/drawing/2014/main" id="{8656CD03-D8B5-A954-194E-D56A814FC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8D5DCB"/>
                </a:gs>
                <a:gs pos="97531">
                  <a:schemeClr val="accent3"/>
                </a:gs>
                <a:gs pos="51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11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arn_screensho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eviceBorder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12" name="Screenshot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7589520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algn="l"/>
            <a:r>
              <a:rPr lang="en-US" sz="2000" b="1">
                <a:gradFill>
                  <a:gsLst>
                    <a:gs pos="56000">
                      <a:srgbClr val="8661C5"/>
                    </a:gs>
                    <a:gs pos="0">
                      <a:srgbClr val="0078D4"/>
                    </a:gs>
                  </a:gsLst>
                  <a:lin ang="3600000" scaled="0"/>
                </a:gradFill>
                <a:latin typeface="Segoe UI Bold" panose="020B0802040204020203" pitchFamily="34" charset="0"/>
                <a:cs typeface="Segoe UI Bold" panose="020B0802040204020203" pitchFamily="34" charset="0"/>
              </a:rPr>
              <a:t>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C452A6-D19B-5B6C-CC50-BAF5FDE788DA}"/>
              </a:ext>
            </a:extLst>
          </p:cNvPr>
          <p:cNvSpPr txBox="1"/>
          <p:nvPr userDrawn="1"/>
        </p:nvSpPr>
        <p:spPr>
          <a:xfrm>
            <a:off x="584200" y="3691375"/>
            <a:ext cx="463000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</a:lstStyle>
          <a:p>
            <a:pPr marL="0" indent="0">
              <a:buNone/>
            </a:pPr>
            <a:r>
              <a:rPr lang="en-US" sz="2000" dirty="0"/>
              <a:t>Complete interactive learning exercises, watch videos, and practice and apply your new skills.</a:t>
            </a:r>
          </a:p>
        </p:txBody>
      </p:sp>
    </p:spTree>
    <p:extLst>
      <p:ext uri="{BB962C8B-B14F-4D97-AF65-F5344CB8AC3E}">
        <p14:creationId xmlns:p14="http://schemas.microsoft.com/office/powerpoint/2010/main" val="3429479636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A82E5-DFC3-E022-F873-17060DB5CAEB}"/>
              </a:ext>
            </a:extLst>
          </p:cNvPr>
          <p:cNvSpPr/>
          <p:nvPr userDrawn="1"/>
        </p:nvSpPr>
        <p:spPr>
          <a:xfrm>
            <a:off x="397844" y="341296"/>
            <a:ext cx="11396312" cy="6175408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03DA5-7D32-8CEB-BD14-5A8265B29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5027" y="5206949"/>
            <a:ext cx="1525164" cy="15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72266-39F5-981B-A3A5-E8729CEA64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1849" y="-269506"/>
            <a:ext cx="1525164" cy="1525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DF410-33E5-E58E-0A87-B0CA1B5105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59250" y="-2709281"/>
            <a:ext cx="1525164" cy="1525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55B60-8D47-C516-A816-6938C4CD1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62021" y="5419691"/>
            <a:ext cx="1681415" cy="1681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5BF3F-E740-D301-1CD0-1C195843CC7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1256" y="1501500"/>
            <a:ext cx="1292119" cy="1679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97D907-C3B0-2975-842D-C149C880E0C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242205" y="-2750965"/>
            <a:ext cx="1525164" cy="1525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1A93F6-46BB-1AD9-37AF-48D8EE297C5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421151" y="-253734"/>
            <a:ext cx="1525164" cy="1525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BB0D65-C755-07C4-F61B-E34C4238E83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772062" y="4485814"/>
            <a:ext cx="1525164" cy="1525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5C6C1D-26A0-BD3D-F6B3-EBACEC0465F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218423" y="-205434"/>
            <a:ext cx="1525164" cy="1525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4E37C2-B191-A70F-A2A9-BB312348987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469810" y="594563"/>
            <a:ext cx="1525164" cy="15251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C6AAEC-0A1E-1A52-62E3-A068F70D37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23813" y="3667839"/>
            <a:ext cx="1525164" cy="15251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610704-4058-CB7F-B665-77EDE7B8ED2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34958" y="5520347"/>
            <a:ext cx="1525164" cy="1525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7147C8-419B-02CC-E6A1-7FA0B983123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9790325" y="5313147"/>
            <a:ext cx="2696851" cy="247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95676-87C6-467A-330F-254F69A09BF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836" y="6076413"/>
            <a:ext cx="2297229" cy="781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E1CAC-32B9-720D-2A1D-20E4ABDBED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1646287">
            <a:off x="1831934" y="5660377"/>
            <a:ext cx="1259543" cy="12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43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A82E5-DFC3-E022-F873-17060DB5CAEB}"/>
              </a:ext>
            </a:extLst>
          </p:cNvPr>
          <p:cNvSpPr/>
          <p:nvPr userDrawn="1"/>
        </p:nvSpPr>
        <p:spPr>
          <a:xfrm>
            <a:off x="397844" y="341296"/>
            <a:ext cx="11396312" cy="6175408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72266-39F5-981B-A3A5-E8729CEA64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1849" y="-269506"/>
            <a:ext cx="1525164" cy="1525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DF410-33E5-E58E-0A87-B0CA1B5105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59250" y="-2709281"/>
            <a:ext cx="1525164" cy="1525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55B60-8D47-C516-A816-6938C4CD12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62021" y="5419691"/>
            <a:ext cx="1681415" cy="1681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5BF3F-E740-D301-1CD0-1C195843CC7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01256" y="1501500"/>
            <a:ext cx="1292119" cy="1679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97D907-C3B0-2975-842D-C149C880E0C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42205" y="-2750965"/>
            <a:ext cx="1525164" cy="1525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1A93F6-46BB-1AD9-37AF-48D8EE297C5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421151" y="-253734"/>
            <a:ext cx="1525164" cy="1525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BB0D65-C755-07C4-F61B-E34C4238E83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772062" y="4485814"/>
            <a:ext cx="1525164" cy="1525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5C6C1D-26A0-BD3D-F6B3-EBACEC0465F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218423" y="-205434"/>
            <a:ext cx="1525164" cy="1525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4E37C2-B191-A70F-A2A9-BB312348987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469810" y="594563"/>
            <a:ext cx="1525164" cy="15251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C6AAEC-0A1E-1A52-62E3-A068F70D375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923813" y="3667839"/>
            <a:ext cx="1525164" cy="15251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610704-4058-CB7F-B665-77EDE7B8ED2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034958" y="5520347"/>
            <a:ext cx="1525164" cy="15251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7147C8-419B-02CC-E6A1-7FA0B983123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9790325" y="5313147"/>
            <a:ext cx="2696851" cy="24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0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E362A2-326D-57AA-6213-32ACDA2A88C2}"/>
              </a:ext>
            </a:extLst>
          </p:cNvPr>
          <p:cNvSpPr/>
          <p:nvPr userDrawn="1"/>
        </p:nvSpPr>
        <p:spPr>
          <a:xfrm>
            <a:off x="397845" y="341296"/>
            <a:ext cx="7828548" cy="6175408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0829" y="1062947"/>
            <a:ext cx="6863255" cy="197404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0829" y="3184634"/>
            <a:ext cx="6863255" cy="1368972"/>
          </a:xfrm>
        </p:spPr>
        <p:txBody>
          <a:bodyPr/>
          <a:lstStyle>
            <a:lvl1pPr marL="0" indent="0" algn="l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4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B5B3E-3172-6F1B-9A88-F787C04F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2303" y="1454952"/>
            <a:ext cx="6863255" cy="1974049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2303" y="3576638"/>
            <a:ext cx="6863255" cy="136897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58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B5B3E-3172-6F1B-9A88-F787C04F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4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B5B3E-3172-6F1B-9A88-F787C04F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192" y="-258234"/>
            <a:ext cx="11382704" cy="1974049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214" y="2304887"/>
            <a:ext cx="6863255" cy="136897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3CACC-B6E6-6ADA-9C69-D25060F3A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018" y="3845985"/>
            <a:ext cx="6862233" cy="27114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5526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B5B3E-3172-6F1B-9A88-F787C04F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5117" y="971478"/>
            <a:ext cx="6463863" cy="1974049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5117" y="3051124"/>
            <a:ext cx="6863255" cy="79566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3CACC-B6E6-6ADA-9C69-D25060F3A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117" y="4003642"/>
            <a:ext cx="6862233" cy="22184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420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BB5B3E-3172-6F1B-9A88-F787C04F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0976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36169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702229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4933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909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5926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570E-A12B-464D-BAAB-91DCC508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83B4-FBAF-4B47-ADF3-13E8F8C6B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B9A0-9EFE-428A-95EC-B36CED32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6AED4-5C9B-49B7-AD0A-FB227189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9BC45-7E8E-4383-A63C-143AA435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0890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10871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699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035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663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511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545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1088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8392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9066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6347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B0F0-9533-4806-B17B-C8D2C416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32383-927B-4D99-B922-76227817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480B1-AE68-4FEF-8D9E-7F41A1A8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03971-09A2-4CBC-ABD2-DFA78C5A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7C96-E2CC-4A83-B5AB-7F8569A2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8874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029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3599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077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8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16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95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31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194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115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5C30-6D50-4BD0-97E3-D928CEE3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3308-EB27-4DD1-A778-349841EF6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1361E-3771-4114-BA30-C73B9CE01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49909-689E-438A-9F08-99E58D5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3AEE7-2740-4B17-A22C-88870A6D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03E97-A64C-40C0-B52A-7E3E6744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7604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52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3" cy="27699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724163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10156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3664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68953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3" cy="27699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724163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10156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51236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66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3" cy="27699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724163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10156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095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644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553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93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677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46B2-A271-4E91-BD1A-8E69F5F2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1FC09-A52D-490E-B71B-B835D54ED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66B08-5E77-4875-948A-BE457FF2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E2D23-F021-4ACF-99C6-27B0E402E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BA2C8-7D80-4722-BD83-08CEEC6F5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C5DE3-003D-44AA-ACBC-C33966FF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7407D-43B4-4F2E-837A-37C8309D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1DE99-E655-409D-B2F2-65444733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37789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124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456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4102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7327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5078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7296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0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1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66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19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9511-2989-49DA-BA93-133262B9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D1726-3D0E-4352-A582-0F20BD7D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DBB16-54CC-4251-B0F7-EFE907E8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C6E76-1485-48AD-9418-4DEA221F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86974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15557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56666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75813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42564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8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2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030043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6456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A35CC4-D06B-40B4-91B1-CDA133426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205973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309426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B8E47-3705-4496-95DB-2F04B395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06177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165232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1F4189-FC32-45CA-8DDD-889412FB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91758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021038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E9FF8-98D9-46AE-9E3D-2F72E00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773391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89460" y="4876845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26457-AD96-78F4-E9DC-B4CC7DCC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278298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275827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641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5991497" y="1225331"/>
            <a:ext cx="6096000" cy="44073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085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AC9CC-CBA7-2165-37C5-00D2CAABA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7151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94A1388-BD3C-450C-8D99-7C21AEFDA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1272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3A5D9-9ABB-48B0-8321-F58B7A0A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C7684-2D1D-4272-BE8F-5E2D01B80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765F8-4A8D-4975-947E-EA3D31D0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83642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Learn-with Head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94CE2C-953A-10B8-F580-7F93E4F1234F}"/>
              </a:ext>
            </a:extLst>
          </p:cNvPr>
          <p:cNvGrpSpPr/>
          <p:nvPr userDrawn="1"/>
        </p:nvGrpSpPr>
        <p:grpSpPr>
          <a:xfrm>
            <a:off x="0" y="0"/>
            <a:ext cx="12192001" cy="1289051"/>
            <a:chOff x="0" y="0"/>
            <a:chExt cx="12192001" cy="1289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080A99-448F-6067-0FC9-8A3F1093BB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125" b="79253"/>
            <a:stretch/>
          </p:blipFill>
          <p:spPr>
            <a:xfrm>
              <a:off x="0" y="1"/>
              <a:ext cx="12192001" cy="12890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129612-B6F9-E264-C307-D22FBB0EACA2}"/>
                </a:ext>
              </a:extLst>
            </p:cNvPr>
            <p:cNvSpPr/>
            <p:nvPr userDrawn="1"/>
          </p:nvSpPr>
          <p:spPr bwMode="auto">
            <a:xfrm>
              <a:off x="7315200" y="0"/>
              <a:ext cx="1454150" cy="82550"/>
            </a:xfrm>
            <a:prstGeom prst="rect">
              <a:avLst/>
            </a:prstGeom>
            <a:solidFill>
              <a:srgbClr val="E8E6D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605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B6A3D4E9-A69B-36D6-0102-4B231B875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05741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36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4072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333061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703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8219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97151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6004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1821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040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646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C9D3-D719-4EEB-B05E-0445B698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0DF5-1B13-44BD-AEA9-CF0B60183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71296-37B2-4A2F-9C33-1BD8B2B58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BA487-E750-41C6-8215-1D24F3FCF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8EE8E-7EE4-4FC2-B012-00C219F5A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63A2F-0E7B-419F-8DA6-BE388A6D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7959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4962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63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671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103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7471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8218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67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01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4282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05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6A68-AB3A-4CF0-ADF6-139E8638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E43367-4032-4AE5-A6D1-A8DBEB99A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04BF4-4E0E-4455-9807-CD718E66C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3016C-AF38-499A-A8D2-67CE120C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08F2A-DD4B-4C87-A609-E647D790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7B98-16F7-44FD-8F61-CC288A24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88969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60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34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18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74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6701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714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2365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3" cy="27699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724163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10156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386782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8051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3" cy="27699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724163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10156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29417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20.xml"/><Relationship Id="rId5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40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15.xml"/><Relationship Id="rId53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14.xml"/><Relationship Id="rId5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43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18.xml"/><Relationship Id="rId56" Type="http://schemas.openxmlformats.org/officeDocument/2006/relationships/theme" Target="../theme/theme3.xml"/><Relationship Id="rId8" Type="http://schemas.openxmlformats.org/officeDocument/2006/relationships/slideLayout" Target="../slideLayouts/slideLayout78.xml"/><Relationship Id="rId5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11.xml"/><Relationship Id="rId54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12CE2D-8120-4FFE-A10D-D40C444B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F53B3-095F-4438-81E7-4E598D358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1058-1686-463A-8DA7-1D00464BA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6EF83-B58F-4BB6-BA29-6CD0EC3697C7}" type="datetimeFigureOut">
              <a:rPr lang="nl-NL" smtClean="0"/>
              <a:t>19-6-2025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47619-1354-444D-9F3A-2A12CECFD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3BFE3-4DD4-4F9D-97B3-6D015AA1E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6CBCB-BB62-489B-AB4C-983ABCAC9CF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290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88" r:id="rId12"/>
    <p:sldLayoutId id="2147483816" r:id="rId13"/>
    <p:sldLayoutId id="214748382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675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2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  <p:sldLayoutId id="2147483764" r:id="rId47"/>
    <p:sldLayoutId id="2147483765" r:id="rId48"/>
    <p:sldLayoutId id="2147483766" r:id="rId49"/>
    <p:sldLayoutId id="2147483767" r:id="rId50"/>
    <p:sldLayoutId id="2147483768" r:id="rId51"/>
    <p:sldLayoutId id="2147483769" r:id="rId52"/>
    <p:sldLayoutId id="2147483770" r:id="rId53"/>
    <p:sldLayoutId id="2147483771" r:id="rId54"/>
    <p:sldLayoutId id="2147483773" r:id="rId5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4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Rounded MT Bold" panose="020F0704030504030204" pitchFamily="34" charset="77"/>
          <a:ea typeface="Verdana" panose="020B0604030504040204" pitchFamily="34" charset="0"/>
          <a:cs typeface="Verdana" panose="020B060403050404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9" Type="http://schemas.openxmlformats.org/officeDocument/2006/relationships/image" Target="../media/image4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3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114.png"/><Relationship Id="rId10" Type="http://schemas.openxmlformats.org/officeDocument/2006/relationships/image" Target="../media/image74.png"/><Relationship Id="rId4" Type="http://schemas.openxmlformats.org/officeDocument/2006/relationships/image" Target="../media/image92.png"/><Relationship Id="rId9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19.png"/><Relationship Id="rId7" Type="http://schemas.openxmlformats.org/officeDocument/2006/relationships/image" Target="../media/image123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114.png"/><Relationship Id="rId10" Type="http://schemas.openxmlformats.org/officeDocument/2006/relationships/image" Target="../media/image127.svg"/><Relationship Id="rId4" Type="http://schemas.openxmlformats.org/officeDocument/2006/relationships/image" Target="../media/image92.png"/><Relationship Id="rId9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114.png"/><Relationship Id="rId10" Type="http://schemas.openxmlformats.org/officeDocument/2006/relationships/image" Target="../media/image132.svg"/><Relationship Id="rId4" Type="http://schemas.openxmlformats.org/officeDocument/2006/relationships/image" Target="../media/image92.png"/><Relationship Id="rId9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134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svg"/><Relationship Id="rId5" Type="http://schemas.openxmlformats.org/officeDocument/2006/relationships/image" Target="../media/image136.png"/><Relationship Id="rId10" Type="http://schemas.openxmlformats.org/officeDocument/2006/relationships/image" Target="../media/image139.svg"/><Relationship Id="rId4" Type="http://schemas.openxmlformats.org/officeDocument/2006/relationships/image" Target="../media/image135.svg"/><Relationship Id="rId9" Type="http://schemas.openxmlformats.org/officeDocument/2006/relationships/image" Target="../media/image1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1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Lakehouse vs. Warehouse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D44E555-B132-44C3-8CF0-1F0722EA79C9}"/>
              </a:ext>
            </a:extLst>
          </p:cNvPr>
          <p:cNvSpPr txBox="1">
            <a:spLocks/>
          </p:cNvSpPr>
          <p:nvPr/>
        </p:nvSpPr>
        <p:spPr>
          <a:xfrm>
            <a:off x="140700" y="1015060"/>
            <a:ext cx="5464087" cy="2204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Structured data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Multi-table transactions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performance on complex queries and large data volumes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Expansive security (object-level, DDL/DML, dynamic data masking)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T-SQL, Spark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7FF2244-C92A-4B30-B5C9-FB960A3087B4}"/>
              </a:ext>
            </a:extLst>
          </p:cNvPr>
          <p:cNvSpPr txBox="1">
            <a:spLocks/>
          </p:cNvSpPr>
          <p:nvPr/>
        </p:nvSpPr>
        <p:spPr>
          <a:xfrm>
            <a:off x="140700" y="3227294"/>
            <a:ext cx="5464087" cy="3219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Lakehouse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Semi-structured or unstructured data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Scalable and cost-effective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Supports Delta Lake features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T-SQL security (row/table level)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T-SQL, Spark (Scala, PySpark, Spark SQL, R)</a:t>
            </a: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Large-scale data processing and analytics, including machine learning and predictive modelling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600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location for data engineers, data scientist, and data analysts</a:t>
            </a:r>
          </a:p>
        </p:txBody>
      </p:sp>
      <p:pic>
        <p:nvPicPr>
          <p:cNvPr id="3" name="Picture 2" descr="A building with a boat on the water&#10;&#10;Description automatically generated">
            <a:extLst>
              <a:ext uri="{FF2B5EF4-FFF2-40B4-BE49-F238E27FC236}">
                <a16:creationId xmlns:a16="http://schemas.microsoft.com/office/drawing/2014/main" id="{CD21A663-DF1C-4BA5-82C5-B7AB7DB38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87" y="0"/>
            <a:ext cx="6454588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2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BD76B3-A458-492F-830A-0CB77AAB4A74}"/>
              </a:ext>
            </a:extLst>
          </p:cNvPr>
          <p:cNvSpPr txBox="1">
            <a:spLocks/>
          </p:cNvSpPr>
          <p:nvPr/>
        </p:nvSpPr>
        <p:spPr>
          <a:xfrm>
            <a:off x="488353" y="716748"/>
            <a:ext cx="110449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‘Turn your lakehouse into a SQL datawarehouse’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1938A86-FF61-42B2-8835-39F8C635A7CB}"/>
              </a:ext>
            </a:extLst>
          </p:cNvPr>
          <p:cNvSpPr txBox="1">
            <a:spLocks/>
          </p:cNvSpPr>
          <p:nvPr/>
        </p:nvSpPr>
        <p:spPr>
          <a:xfrm>
            <a:off x="252960" y="1718512"/>
            <a:ext cx="5300115" cy="4252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 a warehouse on top of your Lakehouse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 the tables that reference data in your Delta Lake folders in the lake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views, inline TVFs, and procedures to encapsulate your semantics and business logic in T-SQL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permissions on the objects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DML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9DAE9C44-BA45-4C28-B454-AF29C42CE6CD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1101852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SQL Analytics Endpoint</a:t>
            </a:r>
          </a:p>
        </p:txBody>
      </p:sp>
      <p:pic>
        <p:nvPicPr>
          <p:cNvPr id="7" name="Picture 6" descr="A house on the water&#10;&#10;Description automatically generated">
            <a:extLst>
              <a:ext uri="{FF2B5EF4-FFF2-40B4-BE49-F238E27FC236}">
                <a16:creationId xmlns:a16="http://schemas.microsoft.com/office/drawing/2014/main" id="{21982865-8857-43D0-A35F-165E5DA7D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45" y="9525"/>
            <a:ext cx="6445063" cy="64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8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Screenshot of a pipeline in Microsoft Fabric.">
            <a:extLst>
              <a:ext uri="{FF2B5EF4-FFF2-40B4-BE49-F238E27FC236}">
                <a16:creationId xmlns:a16="http://schemas.microsoft.com/office/drawing/2014/main" id="{CC356987-0EF0-BBB4-DE5D-A6530E13A90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6428" r="-6428"/>
          <a:stretch/>
        </p:blipFill>
        <p:spPr>
          <a:xfrm>
            <a:off x="4278111" y="1585953"/>
            <a:ext cx="7535862" cy="4430720"/>
          </a:xfrm>
          <a:prstGeom prst="rect">
            <a:avLst/>
          </a:prstGeom>
          <a:solidFill>
            <a:srgbClr val="FFFFFF"/>
          </a:solidFill>
          <a:ln w="12700">
            <a:solidFill>
              <a:srgbClr val="2B4889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3AAE7-0F57-DA1F-CEC5-D24E402D7C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562" y="1585953"/>
            <a:ext cx="3776549" cy="2252622"/>
          </a:xfrm>
        </p:spPr>
        <p:txBody>
          <a:bodyPr>
            <a:noAutofit/>
          </a:bodyPr>
          <a:lstStyle/>
          <a:p>
            <a:r>
              <a:rPr lang="en-IN" sz="1800" b="1" dirty="0">
                <a:latin typeface="+mn-lt"/>
              </a:rPr>
              <a:t>Pipeline concepts</a:t>
            </a:r>
            <a:endParaRPr lang="en-IN" sz="3200" dirty="0">
              <a:latin typeface="+mn-lt"/>
            </a:endParaRPr>
          </a:p>
          <a:p>
            <a:pPr marL="231775" indent="-231775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Segoe UI Light" panose="020B0502040204020203" pitchFamily="34" charset="0"/>
              </a:rPr>
              <a:t>Activities</a:t>
            </a:r>
          </a:p>
          <a:p>
            <a:pPr marL="468000" lvl="1" indent="-231775">
              <a:spcBef>
                <a:spcPts val="1200"/>
              </a:spcBef>
            </a:pPr>
            <a:r>
              <a:rPr lang="en-US" sz="1200" dirty="0">
                <a:cs typeface="Segoe UI Light" panose="020B0502040204020203" pitchFamily="34" charset="0"/>
              </a:rPr>
              <a:t>Data transformation</a:t>
            </a:r>
          </a:p>
          <a:p>
            <a:pPr marL="468000" lvl="1" indent="-231775">
              <a:spcBef>
                <a:spcPts val="1200"/>
              </a:spcBef>
            </a:pPr>
            <a:r>
              <a:rPr lang="en-US" sz="1200" dirty="0">
                <a:cs typeface="Segoe UI Light" panose="020B0502040204020203" pitchFamily="34" charset="0"/>
              </a:rPr>
              <a:t>Control flow</a:t>
            </a:r>
          </a:p>
          <a:p>
            <a:pPr marL="231775" indent="-231775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Segoe UI Light" panose="020B0502040204020203" pitchFamily="34" charset="0"/>
              </a:rPr>
              <a:t>Parameters</a:t>
            </a:r>
          </a:p>
          <a:p>
            <a:pPr marL="231775" indent="-231775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Segoe UI Light" panose="020B0502040204020203" pitchFamily="34" charset="0"/>
              </a:rPr>
              <a:t>Pipeline runs</a:t>
            </a:r>
          </a:p>
          <a:p>
            <a:endParaRPr lang="en-IN" sz="1400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8F734835-C41E-4C81-8270-039DF6818080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1101852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Pipelines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831FE-E064-4BB7-B7B3-8D7EF6414015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3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AFA032-065C-2435-448F-E7E2A71EB0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81150"/>
            <a:ext cx="3172811" cy="2080570"/>
          </a:xfrm>
        </p:spPr>
        <p:txBody>
          <a:bodyPr/>
          <a:lstStyle/>
          <a:p>
            <a:pPr marL="0" indent="0">
              <a:spcBef>
                <a:spcPts val="1176"/>
              </a:spcBef>
              <a:buNone/>
            </a:pPr>
            <a:r>
              <a:rPr lang="en-IN" sz="1800" b="1" dirty="0">
                <a:latin typeface="+mn-lt"/>
              </a:rPr>
              <a:t>Fabric notebook concepts</a:t>
            </a:r>
            <a:endParaRPr lang="en-US" sz="1400" dirty="0"/>
          </a:p>
          <a:p>
            <a:pPr marL="282575" indent="-282575">
              <a:spcBef>
                <a:spcPts val="1176"/>
              </a:spcBef>
            </a:pPr>
            <a:r>
              <a:rPr lang="en-US" sz="1400" dirty="0"/>
              <a:t>Code (PySpark, Scala, R, Spark SQL)</a:t>
            </a:r>
          </a:p>
          <a:p>
            <a:pPr marL="282575" indent="-282575">
              <a:spcBef>
                <a:spcPts val="1176"/>
              </a:spcBef>
            </a:pPr>
            <a:r>
              <a:rPr lang="en-US" sz="1400" dirty="0"/>
              <a:t>Markdown (comments)</a:t>
            </a:r>
          </a:p>
          <a:p>
            <a:pPr marL="282575" indent="-282575">
              <a:spcBef>
                <a:spcPts val="1176"/>
              </a:spcBef>
            </a:pPr>
            <a:r>
              <a:rPr lang="en-US" sz="1400" dirty="0"/>
              <a:t>Run individual or multiple cells</a:t>
            </a:r>
          </a:p>
          <a:p>
            <a:pPr marL="282575" indent="-282575">
              <a:spcBef>
                <a:spcPts val="1176"/>
              </a:spcBef>
            </a:pPr>
            <a:r>
              <a:rPr lang="en-US" sz="1400" dirty="0"/>
              <a:t>Ingest and transform</a:t>
            </a:r>
          </a:p>
          <a:p>
            <a:pPr marL="282575" indent="-282575">
              <a:spcBef>
                <a:spcPts val="1176"/>
              </a:spcBef>
            </a:pPr>
            <a:r>
              <a:rPr lang="en-US" sz="1400" dirty="0"/>
              <a:t>Support automation</a:t>
            </a:r>
          </a:p>
        </p:txBody>
      </p:sp>
      <p:pic>
        <p:nvPicPr>
          <p:cNvPr id="1026" name="Picture 2" descr="Screenshot of a Fabric notebook with code and Markdown cells.">
            <a:extLst>
              <a:ext uri="{FF2B5EF4-FFF2-40B4-BE49-F238E27FC236}">
                <a16:creationId xmlns:a16="http://schemas.microsoft.com/office/drawing/2014/main" id="{0A2524F7-34F0-E79B-9C8F-552544589455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solidFill>
              <a:srgbClr val="2B48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9732672D-17AD-4A3C-BE82-4BA0B12478A4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1101852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Fabric notebooks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B8C16F-BCB3-404E-A441-90462EA795BC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487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BD76B3-A458-492F-830A-0CB77AAB4A74}"/>
              </a:ext>
            </a:extLst>
          </p:cNvPr>
          <p:cNvSpPr txBox="1">
            <a:spLocks/>
          </p:cNvSpPr>
          <p:nvPr/>
        </p:nvSpPr>
        <p:spPr>
          <a:xfrm>
            <a:off x="501562" y="657890"/>
            <a:ext cx="110449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analytics and visualization environment for business users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1CE9B62-3324-4A84-B8A1-5EFB3CDED032}"/>
              </a:ext>
            </a:extLst>
          </p:cNvPr>
          <p:cNvSpPr txBox="1">
            <a:spLocks/>
          </p:cNvSpPr>
          <p:nvPr/>
        </p:nvSpPr>
        <p:spPr>
          <a:xfrm>
            <a:off x="226835" y="1575100"/>
            <a:ext cx="4501920" cy="47603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 model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Ingest data from Fabric and other sources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relationships, hierarchies, measures etc.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scalable dataset for performance optimization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data to actionable insights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standardized reports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many more…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inside and outside the organization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Streaming datasets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Query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Getting Started | Microsoft Power BI">
            <a:extLst>
              <a:ext uri="{FF2B5EF4-FFF2-40B4-BE49-F238E27FC236}">
                <a16:creationId xmlns:a16="http://schemas.microsoft.com/office/drawing/2014/main" id="{DCE4F8F8-4091-43A3-89A4-43155EDAE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599" y="1840088"/>
            <a:ext cx="6378575" cy="359356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80737334-9E6C-4834-8E25-F579E3EE10F2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1101852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12572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0737334-9E6C-4834-8E25-F579E3EE10F2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1101852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Power BI – Direct Lake mode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Picture 2" descr="Learn about Direct Lake in Power BI and Microsoft Fabric - Power BI |  Microsoft Learn">
            <a:extLst>
              <a:ext uri="{FF2B5EF4-FFF2-40B4-BE49-F238E27FC236}">
                <a16:creationId xmlns:a16="http://schemas.microsoft.com/office/drawing/2014/main" id="{640382D6-C91A-42E9-918D-A0B23094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62" y="992585"/>
            <a:ext cx="10580482" cy="487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EE089-0074-48A5-8105-29060EB2D2DE}"/>
              </a:ext>
            </a:extLst>
          </p:cNvPr>
          <p:cNvSpPr txBox="1"/>
          <p:nvPr/>
        </p:nvSpPr>
        <p:spPr>
          <a:xfrm>
            <a:off x="501562" y="5876171"/>
            <a:ext cx="2355924" cy="1936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800"/>
              <a:t>microsoft.com</a:t>
            </a:r>
          </a:p>
        </p:txBody>
      </p:sp>
    </p:spTree>
    <p:extLst>
      <p:ext uri="{BB962C8B-B14F-4D97-AF65-F5344CB8AC3E}">
        <p14:creationId xmlns:p14="http://schemas.microsoft.com/office/powerpoint/2010/main" val="305266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6EC956-2CC3-426B-93EF-092448C72181}"/>
              </a:ext>
            </a:extLst>
          </p:cNvPr>
          <p:cNvSpPr txBox="1">
            <a:spLocks/>
          </p:cNvSpPr>
          <p:nvPr/>
        </p:nvSpPr>
        <p:spPr>
          <a:xfrm>
            <a:off x="226835" y="1360752"/>
            <a:ext cx="4501920" cy="49747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available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BI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Preview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Engineering, Data Science, Data Factory, Data Warehouse, and Real-Time Intelligence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Considerations 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maybe processed outside your capacity’s geographic region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Capacity admins can also manage this setting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available in all regions yet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211350-4F65-4402-A5BF-222AE3EADBDD}"/>
              </a:ext>
            </a:extLst>
          </p:cNvPr>
          <p:cNvSpPr txBox="1">
            <a:spLocks/>
          </p:cNvSpPr>
          <p:nvPr/>
        </p:nvSpPr>
        <p:spPr>
          <a:xfrm>
            <a:off x="5725935" y="1360751"/>
            <a:ext cx="4501920" cy="4974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Science and data engineering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completion, automate routine tasks, contextual code suggestion, support on errors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factory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generation and code explanations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warehouse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 Language to SQL, code completion and quick actions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intelligence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 Language to KQL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BI</a:t>
            </a:r>
          </a:p>
          <a:p>
            <a:pPr marL="3600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Generates reports, summary’s, Q&amp;A, write DAX</a:t>
            </a:r>
          </a:p>
          <a:p>
            <a:pPr marL="1314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14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Microsoft Copilot Logo (chatbot | 01) - PNG Logo Vector Brand Downloads  (SVG, EPS)">
            <a:extLst>
              <a:ext uri="{FF2B5EF4-FFF2-40B4-BE49-F238E27FC236}">
                <a16:creationId xmlns:a16="http://schemas.microsoft.com/office/drawing/2014/main" id="{F8EDBD6C-1CA5-4C70-81FB-C58C42215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95" y="-548163"/>
            <a:ext cx="388112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E833970C-8997-471A-A813-74C671EBBBD0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1101852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Copilot</a:t>
            </a:r>
          </a:p>
        </p:txBody>
      </p:sp>
    </p:spTree>
    <p:extLst>
      <p:ext uri="{BB962C8B-B14F-4D97-AF65-F5344CB8AC3E}">
        <p14:creationId xmlns:p14="http://schemas.microsoft.com/office/powerpoint/2010/main" val="64527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111E-EFE4-48B1-8E9A-59CC87D28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2" y="1276049"/>
            <a:ext cx="8240275" cy="4305901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3FB59EE6-1A14-457D-B6A3-76E539F518A7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prstClr val="black"/>
                </a:solidFill>
                <a:latin typeface="Calibri Light" panose="020F0302020204030204"/>
              </a:rPr>
              <a:t>Copilot processing</a:t>
            </a:r>
            <a:endParaRPr lang="en-US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565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D6D63F-9BF4-4725-B4CD-2B7E4C50AE7B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1A0CD-F465-4ECF-B25A-AD896F21D0D9}"/>
              </a:ext>
            </a:extLst>
          </p:cNvPr>
          <p:cNvSpPr txBox="1"/>
          <p:nvPr/>
        </p:nvSpPr>
        <p:spPr>
          <a:xfrm>
            <a:off x="329248" y="1687165"/>
            <a:ext cx="4826951" cy="13910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Administration</a:t>
            </a:r>
            <a:endParaRPr lang="nl-NL" sz="4000" dirty="0">
              <a:solidFill>
                <a:schemeClr val="bg1"/>
              </a:solidFill>
            </a:endParaRPr>
          </a:p>
        </p:txBody>
      </p:sp>
      <p:pic>
        <p:nvPicPr>
          <p:cNvPr id="3" name="Picture 2" descr="A computer network with many objects around it&#10;&#10;Description automatically generated with medium confidence">
            <a:extLst>
              <a:ext uri="{FF2B5EF4-FFF2-40B4-BE49-F238E27FC236}">
                <a16:creationId xmlns:a16="http://schemas.microsoft.com/office/drawing/2014/main" id="{6F509A7E-9A88-4F06-9A0C-094D9B270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29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A4697D81-4C29-4392-8957-710F5A213EE6}"/>
              </a:ext>
            </a:extLst>
          </p:cNvPr>
          <p:cNvSpPr txBox="1">
            <a:spLocks/>
          </p:cNvSpPr>
          <p:nvPr/>
        </p:nvSpPr>
        <p:spPr>
          <a:xfrm>
            <a:off x="501562" y="223600"/>
            <a:ext cx="5718263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Licensing concepts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157B6B02-5995-412F-9B0E-C610AE2CE974}"/>
              </a:ext>
            </a:extLst>
          </p:cNvPr>
          <p:cNvSpPr txBox="1">
            <a:spLocks/>
          </p:cNvSpPr>
          <p:nvPr/>
        </p:nvSpPr>
        <p:spPr>
          <a:xfrm>
            <a:off x="226835" y="1045030"/>
            <a:ext cx="5390194" cy="39079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Tenant</a:t>
            </a:r>
            <a:endParaRPr lang="en-US" sz="1600" b="1" dirty="0"/>
          </a:p>
          <a:p>
            <a:pPr marL="36000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One tenant with one OneLake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Capacity</a:t>
            </a:r>
            <a:endParaRPr lang="en-US" sz="1600" b="1" dirty="0"/>
          </a:p>
          <a:p>
            <a:pPr marL="36000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Your own distinct pool of resources</a:t>
            </a:r>
          </a:p>
          <a:p>
            <a:pPr marL="36000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Workspace belongs to one capacity</a:t>
            </a:r>
          </a:p>
          <a:p>
            <a:pPr marL="36000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 can have multiple capacities</a:t>
            </a:r>
            <a:endParaRPr lang="en-US" sz="1400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200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SKU’s</a:t>
            </a:r>
          </a:p>
          <a:p>
            <a:pPr marL="36000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Corresponds to a amount of compute power, measured in Capacity Units (CU’s)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E94EA41-3613-4414-AD91-162669E31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26" y="3789815"/>
            <a:ext cx="5049899" cy="2902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96FCC5-5910-4C91-9C0D-7686397C7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857" y="144680"/>
            <a:ext cx="3660438" cy="34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2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8C1C330-0FBA-4297-A06A-0179E94949B7}"/>
              </a:ext>
            </a:extLst>
          </p:cNvPr>
          <p:cNvSpPr txBox="1"/>
          <p:nvPr/>
        </p:nvSpPr>
        <p:spPr>
          <a:xfrm>
            <a:off x="463521" y="3061239"/>
            <a:ext cx="5543293" cy="42635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3600" b="1" i="0">
                <a:solidFill>
                  <a:srgbClr val="3B4854"/>
                </a:solidFill>
                <a:effectLst/>
                <a:latin typeface="Roboto" panose="02000000000000000000" pitchFamily="2" charset="0"/>
              </a:rPr>
              <a:t>The Fabric Playbook: Managing, Maintaining &amp; Delivering</a:t>
            </a:r>
          </a:p>
        </p:txBody>
      </p:sp>
      <p:pic>
        <p:nvPicPr>
          <p:cNvPr id="15" name="Picture 14" descr="A graphic of a diagram&#10;&#10;Description automatically generated with medium confidence">
            <a:extLst>
              <a:ext uri="{FF2B5EF4-FFF2-40B4-BE49-F238E27FC236}">
                <a16:creationId xmlns:a16="http://schemas.microsoft.com/office/drawing/2014/main" id="{697D55D6-9CA8-4F2F-ACAF-77B11175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39" y="-36527"/>
            <a:ext cx="6573353" cy="65733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3AACC7-728E-4344-9CD9-2950C1BE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021" y="5419691"/>
            <a:ext cx="1681415" cy="16814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ED2429-CBE3-4426-A13E-AAAF35179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062" y="4485814"/>
            <a:ext cx="1525164" cy="15251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FCBBF15-1E3A-4E49-AA21-32CAFE704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813" y="3667839"/>
            <a:ext cx="1525164" cy="15251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72B64F-AB0C-4EB4-BFFC-2F10E4B34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958" y="5520347"/>
            <a:ext cx="1525164" cy="15251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07C8612-AA0A-4A0D-9E1E-104E920483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790325" y="5313147"/>
            <a:ext cx="2696851" cy="24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8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53425158-F932-4950-8A43-5DCEE4BD0EA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756363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prstClr val="black"/>
                </a:solidFill>
                <a:latin typeface="Calibri Light" panose="020F0302020204030204"/>
              </a:rPr>
              <a:t>Fabric licensing</a:t>
            </a:r>
            <a:endParaRPr lang="en-US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4C32E-F6D0-41D4-A806-76DEA28B22EF}"/>
              </a:ext>
            </a:extLst>
          </p:cNvPr>
          <p:cNvSpPr/>
          <p:nvPr/>
        </p:nvSpPr>
        <p:spPr>
          <a:xfrm>
            <a:off x="6350442" y="1192696"/>
            <a:ext cx="5422789" cy="4937760"/>
          </a:xfrm>
          <a:prstGeom prst="rect">
            <a:avLst/>
          </a:prstGeom>
          <a:solidFill>
            <a:sysClr val="window" lastClr="FFFFFF"/>
          </a:solidFill>
          <a:ln w="10795" cap="flat" cmpd="sng" algn="ctr">
            <a:solidFill>
              <a:srgbClr val="143B55">
                <a:shade val="1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2539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PowerBI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5395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94C13C-37B0-483E-BFAB-FFDF5BB2D0A6}"/>
              </a:ext>
            </a:extLst>
          </p:cNvPr>
          <p:cNvGraphicFramePr>
            <a:graphicFrameLocks noGrp="1"/>
          </p:cNvGraphicFramePr>
          <p:nvPr/>
        </p:nvGraphicFramePr>
        <p:xfrm>
          <a:off x="1064447" y="1751873"/>
          <a:ext cx="4342440" cy="3514548"/>
        </p:xfrm>
        <a:graphic>
          <a:graphicData uri="http://schemas.openxmlformats.org/drawingml/2006/table">
            <a:tbl>
              <a:tblPr/>
              <a:tblGrid>
                <a:gridCol w="868488">
                  <a:extLst>
                    <a:ext uri="{9D8B030D-6E8A-4147-A177-3AD203B41FA5}">
                      <a16:colId xmlns:a16="http://schemas.microsoft.com/office/drawing/2014/main" val="3510350591"/>
                    </a:ext>
                  </a:extLst>
                </a:gridCol>
                <a:gridCol w="868488">
                  <a:extLst>
                    <a:ext uri="{9D8B030D-6E8A-4147-A177-3AD203B41FA5}">
                      <a16:colId xmlns:a16="http://schemas.microsoft.com/office/drawing/2014/main" val="3351378616"/>
                    </a:ext>
                  </a:extLst>
                </a:gridCol>
                <a:gridCol w="868488">
                  <a:extLst>
                    <a:ext uri="{9D8B030D-6E8A-4147-A177-3AD203B41FA5}">
                      <a16:colId xmlns:a16="http://schemas.microsoft.com/office/drawing/2014/main" val="3462960252"/>
                    </a:ext>
                  </a:extLst>
                </a:gridCol>
                <a:gridCol w="868488">
                  <a:extLst>
                    <a:ext uri="{9D8B030D-6E8A-4147-A177-3AD203B41FA5}">
                      <a16:colId xmlns:a16="http://schemas.microsoft.com/office/drawing/2014/main" val="1012830364"/>
                    </a:ext>
                  </a:extLst>
                </a:gridCol>
                <a:gridCol w="868488">
                  <a:extLst>
                    <a:ext uri="{9D8B030D-6E8A-4147-A177-3AD203B41FA5}">
                      <a16:colId xmlns:a16="http://schemas.microsoft.com/office/drawing/2014/main" val="1829098915"/>
                    </a:ext>
                  </a:extLst>
                </a:gridCol>
              </a:tblGrid>
              <a:tr h="4484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Copilot support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SKU</a:t>
                      </a:r>
                      <a:r>
                        <a:rPr lang="en-US" sz="10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 Units (CU)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BI SKU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BI v-cores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90395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F2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757624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077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EM/A1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404063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F16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EM2/A2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109811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F32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EM3/A3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300897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3957">
                        <a:lumMod val="10000"/>
                        <a:lumOff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530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F64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P1/A4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860727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F128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P2/A5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033086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F256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P3/A6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421922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F512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P4/A7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406506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F1024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P5/A8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21744"/>
                  </a:ext>
                </a:extLst>
              </a:tr>
              <a:tr h="2555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F2048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2048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</a:p>
                  </a:txBody>
                  <a:tcPr marL="79115" marR="79115" marT="39558" marB="39558">
                    <a:lnL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3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E3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87726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CD31526B-0A70-4FC7-9630-EE90C7D256DE}"/>
              </a:ext>
            </a:extLst>
          </p:cNvPr>
          <p:cNvSpPr/>
          <p:nvPr/>
        </p:nvSpPr>
        <p:spPr>
          <a:xfrm>
            <a:off x="5661329" y="1751873"/>
            <a:ext cx="434671" cy="1611529"/>
          </a:xfrm>
          <a:prstGeom prst="rightBrace">
            <a:avLst/>
          </a:prstGeom>
          <a:noFill/>
          <a:ln w="10795" cap="flat" cmpd="sng" algn="ctr">
            <a:solidFill>
              <a:srgbClr val="143B5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5395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2BF1E9E-3205-4457-B4B9-E3D6A76A96A9}"/>
              </a:ext>
            </a:extLst>
          </p:cNvPr>
          <p:cNvSpPr/>
          <p:nvPr/>
        </p:nvSpPr>
        <p:spPr>
          <a:xfrm>
            <a:off x="5661329" y="3833536"/>
            <a:ext cx="434671" cy="1386371"/>
          </a:xfrm>
          <a:prstGeom prst="rightBrace">
            <a:avLst/>
          </a:prstGeom>
          <a:noFill/>
          <a:ln w="10795" cap="flat" cmpd="sng" algn="ctr">
            <a:solidFill>
              <a:srgbClr val="143B5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5395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7E901F-EACD-4DD9-A40E-3DB31FE73A2F}"/>
              </a:ext>
            </a:extLst>
          </p:cNvPr>
          <p:cNvSpPr/>
          <p:nvPr/>
        </p:nvSpPr>
        <p:spPr>
          <a:xfrm>
            <a:off x="6647290" y="1937435"/>
            <a:ext cx="1606164" cy="349858"/>
          </a:xfrm>
          <a:prstGeom prst="roundRect">
            <a:avLst/>
          </a:prstGeom>
          <a:solidFill>
            <a:srgbClr val="143B55"/>
          </a:solidFill>
          <a:ln w="10795" cap="flat" cmpd="sng" algn="ctr">
            <a:solidFill>
              <a:srgbClr val="143B55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Consumers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D1DA85-2EA1-433E-AC23-21B791453BA2}"/>
              </a:ext>
            </a:extLst>
          </p:cNvPr>
          <p:cNvSpPr/>
          <p:nvPr/>
        </p:nvSpPr>
        <p:spPr>
          <a:xfrm>
            <a:off x="6647290" y="2557637"/>
            <a:ext cx="1606164" cy="349858"/>
          </a:xfrm>
          <a:prstGeom prst="roundRect">
            <a:avLst/>
          </a:prstGeom>
          <a:solidFill>
            <a:srgbClr val="143B55"/>
          </a:solidFill>
          <a:ln w="10795" cap="flat" cmpd="sng" algn="ctr">
            <a:solidFill>
              <a:srgbClr val="143B55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Creators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8B96C55-C022-487F-BDE3-6FCC1FBED50C}"/>
              </a:ext>
            </a:extLst>
          </p:cNvPr>
          <p:cNvCxnSpPr>
            <a:cxnSpLocks/>
          </p:cNvCxnSpPr>
          <p:nvPr/>
        </p:nvCxnSpPr>
        <p:spPr>
          <a:xfrm>
            <a:off x="8253454" y="2112364"/>
            <a:ext cx="943555" cy="349858"/>
          </a:xfrm>
          <a:prstGeom prst="bentConnector3">
            <a:avLst/>
          </a:prstGeom>
          <a:noFill/>
          <a:ln w="10795" cap="flat" cmpd="sng" algn="ctr">
            <a:solidFill>
              <a:srgbClr val="143B55"/>
            </a:solidFill>
            <a:prstDash val="solid"/>
            <a:tailEnd type="triangle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6B18049-C77A-45FE-A7B6-471497D9378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253454" y="2450958"/>
            <a:ext cx="943555" cy="281608"/>
          </a:xfrm>
          <a:prstGeom prst="bentConnector3">
            <a:avLst/>
          </a:prstGeom>
          <a:noFill/>
          <a:ln w="10795" cap="flat" cmpd="sng" algn="ctr">
            <a:solidFill>
              <a:srgbClr val="143B55"/>
            </a:solidFill>
            <a:prstDash val="solid"/>
            <a:tailEnd type="triangle"/>
          </a:ln>
          <a:effectLst/>
        </p:spPr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1D6611F-6154-4924-B96D-CDA62A17E04E}"/>
              </a:ext>
            </a:extLst>
          </p:cNvPr>
          <p:cNvSpPr/>
          <p:nvPr/>
        </p:nvSpPr>
        <p:spPr>
          <a:xfrm>
            <a:off x="6767885" y="3662819"/>
            <a:ext cx="1606164" cy="349858"/>
          </a:xfrm>
          <a:prstGeom prst="roundRect">
            <a:avLst/>
          </a:prstGeom>
          <a:solidFill>
            <a:srgbClr val="143B55"/>
          </a:solidFill>
          <a:ln w="10795" cap="flat" cmpd="sng" algn="ctr">
            <a:solidFill>
              <a:srgbClr val="143B55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Consumers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6CA4B4-DA4C-422E-8605-694C768B2F83}"/>
              </a:ext>
            </a:extLst>
          </p:cNvPr>
          <p:cNvSpPr/>
          <p:nvPr/>
        </p:nvSpPr>
        <p:spPr>
          <a:xfrm>
            <a:off x="6767885" y="4283021"/>
            <a:ext cx="1606164" cy="349858"/>
          </a:xfrm>
          <a:prstGeom prst="roundRect">
            <a:avLst/>
          </a:prstGeom>
          <a:solidFill>
            <a:srgbClr val="143B55"/>
          </a:solidFill>
          <a:ln w="10795" cap="flat" cmpd="sng" algn="ctr">
            <a:solidFill>
              <a:srgbClr val="143B55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Creators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66F5DB-5F28-40A3-B363-F871C6C65222}"/>
              </a:ext>
            </a:extLst>
          </p:cNvPr>
          <p:cNvSpPr/>
          <p:nvPr/>
        </p:nvSpPr>
        <p:spPr>
          <a:xfrm>
            <a:off x="9197009" y="2287292"/>
            <a:ext cx="1606164" cy="420509"/>
          </a:xfrm>
          <a:prstGeom prst="roundRect">
            <a:avLst/>
          </a:prstGeom>
          <a:solidFill>
            <a:srgbClr val="143B55"/>
          </a:solidFill>
          <a:ln w="10795" cap="flat" cmpd="sng" algn="ctr">
            <a:solidFill>
              <a:srgbClr val="143B55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BI license required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6C1D1D-C59A-4DE1-9CF9-565C434A71E6}"/>
              </a:ext>
            </a:extLst>
          </p:cNvPr>
          <p:cNvSpPr/>
          <p:nvPr/>
        </p:nvSpPr>
        <p:spPr>
          <a:xfrm>
            <a:off x="9197009" y="4210547"/>
            <a:ext cx="1750314" cy="491160"/>
          </a:xfrm>
          <a:prstGeom prst="roundRect">
            <a:avLst/>
          </a:prstGeom>
          <a:solidFill>
            <a:srgbClr val="143B55"/>
          </a:solidFill>
          <a:ln w="10795" cap="flat" cmpd="sng" algn="ctr">
            <a:solidFill>
              <a:srgbClr val="143B55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BI license required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E7016D-917E-4A78-8FDE-66E462A575C4}"/>
              </a:ext>
            </a:extLst>
          </p:cNvPr>
          <p:cNvSpPr/>
          <p:nvPr/>
        </p:nvSpPr>
        <p:spPr>
          <a:xfrm>
            <a:off x="9197008" y="3591813"/>
            <a:ext cx="1750315" cy="491160"/>
          </a:xfrm>
          <a:prstGeom prst="roundRect">
            <a:avLst/>
          </a:prstGeom>
          <a:solidFill>
            <a:srgbClr val="143B55"/>
          </a:solidFill>
          <a:ln w="10795" cap="flat" cmpd="sng" algn="ctr">
            <a:solidFill>
              <a:srgbClr val="143B55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BI license Free for viewer role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3599F5-056A-48EF-ADC2-F1BA5152DFF6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8374049" y="4456127"/>
            <a:ext cx="822960" cy="1823"/>
          </a:xfrm>
          <a:prstGeom prst="straightConnector1">
            <a:avLst/>
          </a:prstGeom>
          <a:noFill/>
          <a:ln w="10795" cap="flat" cmpd="sng" algn="ctr">
            <a:solidFill>
              <a:srgbClr val="143B55"/>
            </a:solidFill>
            <a:prstDash val="soli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0F95FC-C8DB-4DCE-A646-724847485C5F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8374049" y="3837393"/>
            <a:ext cx="822959" cy="355"/>
          </a:xfrm>
          <a:prstGeom prst="straightConnector1">
            <a:avLst/>
          </a:prstGeom>
          <a:noFill/>
          <a:ln w="10795" cap="flat" cmpd="sng" algn="ctr">
            <a:solidFill>
              <a:srgbClr val="143B55"/>
            </a:solidFill>
            <a:prstDash val="soli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9F4F756-067D-46BC-A7B6-8BCBE90305A1}"/>
              </a:ext>
            </a:extLst>
          </p:cNvPr>
          <p:cNvSpPr/>
          <p:nvPr/>
        </p:nvSpPr>
        <p:spPr>
          <a:xfrm>
            <a:off x="946673" y="1645920"/>
            <a:ext cx="968188" cy="3894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62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9471E38-35CA-410F-B112-476DF8E911B2}"/>
              </a:ext>
            </a:extLst>
          </p:cNvPr>
          <p:cNvSpPr txBox="1">
            <a:spLocks/>
          </p:cNvSpPr>
          <p:nvPr/>
        </p:nvSpPr>
        <p:spPr>
          <a:xfrm>
            <a:off x="501562" y="1048807"/>
            <a:ext cx="4501920" cy="47603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What you get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A free Fabric capacity (F64) for 60 days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1 TB of OneLake storage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</a:pPr>
            <a:r>
              <a:rPr lang="en-US" sz="1400"/>
              <a:t>The most features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/>
              <a:t>What </a:t>
            </a:r>
            <a:r>
              <a:rPr lang="en-US" sz="1800" b="1" dirty="0"/>
              <a:t>you don’t get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Trusted workspaces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Private links</a:t>
            </a:r>
            <a:endParaRPr lang="en-US" sz="1400"/>
          </a:p>
          <a:p>
            <a:pPr marL="0" indent="0">
              <a:lnSpc>
                <a:spcPct val="150000"/>
              </a:lnSpc>
              <a:buNone/>
            </a:pPr>
            <a:r>
              <a:rPr lang="en-US" sz="1800" b="1"/>
              <a:t>Considerations </a:t>
            </a:r>
            <a:endParaRPr lang="en-US" sz="1800" b="1" dirty="0"/>
          </a:p>
          <a:p>
            <a:pPr marL="360000"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You have a limit of free licenses in one tenant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</a:pPr>
            <a:r>
              <a:rPr lang="en-US" sz="1400"/>
              <a:t>F64 </a:t>
            </a:r>
            <a:r>
              <a:rPr lang="en-US" sz="1400" dirty="0"/>
              <a:t>+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Not available in all regions yet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sz="1800" b="1" dirty="0"/>
          </a:p>
          <a:p>
            <a:pPr marL="0" indent="0">
              <a:lnSpc>
                <a:spcPct val="150000"/>
              </a:lnSpc>
              <a:buNone/>
            </a:pPr>
            <a:endParaRPr lang="en-US" sz="1800" b="1" dirty="0"/>
          </a:p>
          <a:p>
            <a:pPr marL="0" indent="0">
              <a:lnSpc>
                <a:spcPct val="150000"/>
              </a:lnSpc>
              <a:buNone/>
            </a:pPr>
            <a:endParaRPr lang="en-US" sz="18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B043E56-511C-47AB-9841-E72F56FF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12" y="0"/>
            <a:ext cx="6454588" cy="6454588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E7CBED7D-D83A-4154-B8E5-AC6B59932FD2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756363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Trial license</a:t>
            </a:r>
          </a:p>
        </p:txBody>
      </p:sp>
    </p:spTree>
    <p:extLst>
      <p:ext uri="{BB962C8B-B14F-4D97-AF65-F5344CB8AC3E}">
        <p14:creationId xmlns:p14="http://schemas.microsoft.com/office/powerpoint/2010/main" val="372563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4CCB82A-E4C7-4B69-ACF4-9A7619826A45}"/>
              </a:ext>
            </a:extLst>
          </p:cNvPr>
          <p:cNvSpPr txBox="1">
            <a:spLocks/>
          </p:cNvSpPr>
          <p:nvPr/>
        </p:nvSpPr>
        <p:spPr>
          <a:xfrm>
            <a:off x="226835" y="1045030"/>
            <a:ext cx="3726039" cy="22315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Where do you pay for?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Fabric Capacity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OneLake Storage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Per-user licenses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Networking (future)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b="1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0B4596-C51E-4B61-A286-753D952F7B2D}"/>
              </a:ext>
            </a:extLst>
          </p:cNvPr>
          <p:cNvSpPr txBox="1">
            <a:spLocks/>
          </p:cNvSpPr>
          <p:nvPr/>
        </p:nvSpPr>
        <p:spPr>
          <a:xfrm>
            <a:off x="3662989" y="1045030"/>
            <a:ext cx="5311588" cy="621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/>
              <a:t>Fabric Capacity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719A460-37EB-458B-9C2D-C9F02D269CEA}"/>
              </a:ext>
            </a:extLst>
          </p:cNvPr>
          <p:cNvSpPr txBox="1">
            <a:spLocks/>
          </p:cNvSpPr>
          <p:nvPr/>
        </p:nvSpPr>
        <p:spPr>
          <a:xfrm>
            <a:off x="9428135" y="1045030"/>
            <a:ext cx="2537030" cy="621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/>
              <a:t>OneLake storage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0DAED-027B-4BFD-8A82-3EADA0FCA994}"/>
              </a:ext>
            </a:extLst>
          </p:cNvPr>
          <p:cNvSpPr/>
          <p:nvPr/>
        </p:nvSpPr>
        <p:spPr>
          <a:xfrm>
            <a:off x="9451030" y="3588279"/>
            <a:ext cx="2537030" cy="667310"/>
          </a:xfrm>
          <a:prstGeom prst="rect">
            <a:avLst/>
          </a:prstGeom>
          <a:noFill/>
          <a:ln>
            <a:solidFill>
              <a:srgbClr val="2B48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40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</a:rPr>
              <a:t>Pro </a:t>
            </a:r>
            <a:r>
              <a:rPr lang="en-US" sz="1200">
                <a:solidFill>
                  <a:schemeClr val="tx1"/>
                </a:solidFill>
              </a:rPr>
              <a:t>– $14 </a:t>
            </a:r>
            <a:r>
              <a:rPr lang="en-US" sz="1200" dirty="0">
                <a:solidFill>
                  <a:schemeClr val="tx1"/>
                </a:solidFill>
              </a:rPr>
              <a:t>user/month</a:t>
            </a:r>
          </a:p>
          <a:p>
            <a:pPr marL="13140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tx1"/>
                </a:solidFill>
              </a:rPr>
              <a:t>PPU </a:t>
            </a:r>
            <a:r>
              <a:rPr lang="en-US" sz="1200">
                <a:solidFill>
                  <a:schemeClr val="tx1"/>
                </a:solidFill>
              </a:rPr>
              <a:t>– $24 </a:t>
            </a:r>
            <a:r>
              <a:rPr lang="en-US" sz="1200" dirty="0">
                <a:solidFill>
                  <a:schemeClr val="tx1"/>
                </a:solidFill>
              </a:rPr>
              <a:t>user/month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E99CD9-C0BE-495D-9EFE-7E6D7E4DBA31}"/>
              </a:ext>
            </a:extLst>
          </p:cNvPr>
          <p:cNvSpPr txBox="1"/>
          <p:nvPr/>
        </p:nvSpPr>
        <p:spPr>
          <a:xfrm>
            <a:off x="9428134" y="3019193"/>
            <a:ext cx="2559927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0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/>
                </a:solidFill>
              </a:rPr>
              <a:t>Per-user license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AAACC35B-262D-4B20-B00A-C675A20DD462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756363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Pricing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5DF6F1-E6B6-4967-BC15-242F26B4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89" y="1695450"/>
            <a:ext cx="5311588" cy="41646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293AD-A918-4B32-843F-7CBF9434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031" y="1696802"/>
            <a:ext cx="2537030" cy="11291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542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089EED7A-85EB-4050-B933-A1705AAEF328}"/>
              </a:ext>
            </a:extLst>
          </p:cNvPr>
          <p:cNvSpPr txBox="1">
            <a:spLocks/>
          </p:cNvSpPr>
          <p:nvPr/>
        </p:nvSpPr>
        <p:spPr>
          <a:xfrm>
            <a:off x="501563" y="657890"/>
            <a:ext cx="43752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Logical groups of Fabric items</a:t>
            </a:r>
          </a:p>
        </p:txBody>
      </p:sp>
      <p:sp>
        <p:nvSpPr>
          <p:cNvPr id="73" name="Title">
            <a:extLst>
              <a:ext uri="{FF2B5EF4-FFF2-40B4-BE49-F238E27FC236}">
                <a16:creationId xmlns:a16="http://schemas.microsoft.com/office/drawing/2014/main" id="{22434702-C73D-431A-9CE5-AD8CE0B6A72A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Domains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DAEDBC-ED14-43C8-B3AD-E69BD6F99FA8}"/>
              </a:ext>
            </a:extLst>
          </p:cNvPr>
          <p:cNvSpPr/>
          <p:nvPr/>
        </p:nvSpPr>
        <p:spPr>
          <a:xfrm>
            <a:off x="6439783" y="1408373"/>
            <a:ext cx="5096436" cy="4801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Microsoft Fabric (OneLake)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6B20180-726F-4249-865D-43BDDC27B856}"/>
              </a:ext>
            </a:extLst>
          </p:cNvPr>
          <p:cNvSpPr/>
          <p:nvPr/>
        </p:nvSpPr>
        <p:spPr>
          <a:xfrm>
            <a:off x="6592183" y="1834777"/>
            <a:ext cx="2348400" cy="42749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Capacity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7D35C9A-FA6E-40AC-B85D-E9A5339B682B}"/>
              </a:ext>
            </a:extLst>
          </p:cNvPr>
          <p:cNvSpPr/>
          <p:nvPr/>
        </p:nvSpPr>
        <p:spPr>
          <a:xfrm>
            <a:off x="9057583" y="1834776"/>
            <a:ext cx="2348400" cy="42749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Capacity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F85093E-D701-476A-B4EA-A3CC7929CD16}"/>
              </a:ext>
            </a:extLst>
          </p:cNvPr>
          <p:cNvSpPr/>
          <p:nvPr/>
        </p:nvSpPr>
        <p:spPr>
          <a:xfrm>
            <a:off x="6747930" y="2248470"/>
            <a:ext cx="4501800" cy="14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Domain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DD04C47-6099-4E22-BCB2-6F5EDDD7EA40}"/>
              </a:ext>
            </a:extLst>
          </p:cNvPr>
          <p:cNvGrpSpPr/>
          <p:nvPr/>
        </p:nvGrpSpPr>
        <p:grpSpPr>
          <a:xfrm>
            <a:off x="9294163" y="2602197"/>
            <a:ext cx="1700107" cy="964799"/>
            <a:chOff x="3800692" y="2772928"/>
            <a:chExt cx="1700107" cy="9647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18BD848-9B69-4689-8F18-EA04C050F0A5}"/>
                </a:ext>
              </a:extLst>
            </p:cNvPr>
            <p:cNvSpPr/>
            <p:nvPr/>
          </p:nvSpPr>
          <p:spPr>
            <a:xfrm>
              <a:off x="3800692" y="2772928"/>
              <a:ext cx="1700107" cy="964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Workspace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71C2DAF-1ED5-4119-819C-FCF6B58A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601" y="3183589"/>
              <a:ext cx="399265" cy="406591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8D4BDB0A-0E5A-4EC1-A28E-F996A600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7240" y="3187982"/>
              <a:ext cx="399265" cy="39780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CE869A2-55E6-4F6D-A90A-D3DFB929E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4880" y="3189521"/>
              <a:ext cx="394727" cy="394727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839AF5A-2BBA-4312-83B5-35FAE11C4D47}"/>
              </a:ext>
            </a:extLst>
          </p:cNvPr>
          <p:cNvGrpSpPr/>
          <p:nvPr/>
        </p:nvGrpSpPr>
        <p:grpSpPr>
          <a:xfrm>
            <a:off x="6863782" y="2602197"/>
            <a:ext cx="1700107" cy="964799"/>
            <a:chOff x="1394558" y="2772928"/>
            <a:chExt cx="1700107" cy="9647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D457133-95E0-4F1A-AEF9-2357D6DA9A37}"/>
                </a:ext>
              </a:extLst>
            </p:cNvPr>
            <p:cNvSpPr/>
            <p:nvPr/>
          </p:nvSpPr>
          <p:spPr>
            <a:xfrm>
              <a:off x="1394558" y="2772928"/>
              <a:ext cx="1700107" cy="964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Workspace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24957F4-5F0B-46EC-871F-2B9D7C1A8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4160" y="3192974"/>
              <a:ext cx="334640" cy="40659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2BE28E1-E5B3-488A-A8D2-93A1AA04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2505" y="3194428"/>
              <a:ext cx="399999" cy="403682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3DCA5C4-E1D7-489E-8169-171ABAFAD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16209" y="3194563"/>
              <a:ext cx="326891" cy="403412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C1B807-45A4-406D-9DA8-6DD63939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6804" y="3188384"/>
              <a:ext cx="337727" cy="415770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A005C3A3-34F8-4446-8F3E-BC671BBD544B}"/>
              </a:ext>
            </a:extLst>
          </p:cNvPr>
          <p:cNvSpPr/>
          <p:nvPr/>
        </p:nvSpPr>
        <p:spPr>
          <a:xfrm>
            <a:off x="6747930" y="3785474"/>
            <a:ext cx="2124349" cy="10066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Domain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802C603-A5BD-412D-8B3D-E9389776482D}"/>
              </a:ext>
            </a:extLst>
          </p:cNvPr>
          <p:cNvGrpSpPr/>
          <p:nvPr/>
        </p:nvGrpSpPr>
        <p:grpSpPr>
          <a:xfrm>
            <a:off x="6841933" y="4117667"/>
            <a:ext cx="1105330" cy="590146"/>
            <a:chOff x="1394558" y="2772928"/>
            <a:chExt cx="1700107" cy="964799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644107F-CE67-4D81-BF4F-F3BBD4E9187A}"/>
                </a:ext>
              </a:extLst>
            </p:cNvPr>
            <p:cNvSpPr/>
            <p:nvPr/>
          </p:nvSpPr>
          <p:spPr>
            <a:xfrm>
              <a:off x="1394558" y="2772928"/>
              <a:ext cx="1700107" cy="964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Workspace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4035A99-A7A9-4A9C-A367-0EC830CFB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4160" y="3192974"/>
              <a:ext cx="334640" cy="406591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AEB21FB-782D-4D6F-ABFD-B21D99D5C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2505" y="3194428"/>
              <a:ext cx="399999" cy="40368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9A6020E-B419-4B73-A0A9-005057349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16209" y="3194563"/>
              <a:ext cx="326891" cy="40341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FE22273-9643-4BE8-B5E0-99030CB9D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6804" y="3188384"/>
              <a:ext cx="337727" cy="415770"/>
            </a:xfrm>
            <a:prstGeom prst="rect">
              <a:avLst/>
            </a:prstGeom>
          </p:spPr>
        </p:pic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CF0A09A-C057-4229-B97B-69D6798B8463}"/>
              </a:ext>
            </a:extLst>
          </p:cNvPr>
          <p:cNvSpPr/>
          <p:nvPr/>
        </p:nvSpPr>
        <p:spPr>
          <a:xfrm>
            <a:off x="6747930" y="4918948"/>
            <a:ext cx="4501800" cy="10066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Domain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5709EE7-F2A2-4BDC-BB38-DB101ADF742E}"/>
              </a:ext>
            </a:extLst>
          </p:cNvPr>
          <p:cNvGrpSpPr/>
          <p:nvPr/>
        </p:nvGrpSpPr>
        <p:grpSpPr>
          <a:xfrm>
            <a:off x="6841933" y="5251141"/>
            <a:ext cx="840158" cy="590146"/>
            <a:chOff x="1394558" y="2772928"/>
            <a:chExt cx="1292246" cy="964799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B411320-208B-4E50-8059-174FC20A1A2A}"/>
                </a:ext>
              </a:extLst>
            </p:cNvPr>
            <p:cNvSpPr/>
            <p:nvPr/>
          </p:nvSpPr>
          <p:spPr>
            <a:xfrm>
              <a:off x="1394558" y="2772928"/>
              <a:ext cx="1292246" cy="964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Workspace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037AF97-BE85-465A-8874-F4B193D78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9267" y="3193059"/>
              <a:ext cx="334640" cy="406592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82EA6C7-6664-4550-9F7B-ABD079112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7612" y="3194513"/>
              <a:ext cx="400000" cy="403682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D672D31-92C6-40C2-B1A4-ADFB46DDB5CB}"/>
              </a:ext>
            </a:extLst>
          </p:cNvPr>
          <p:cNvGrpSpPr/>
          <p:nvPr/>
        </p:nvGrpSpPr>
        <p:grpSpPr>
          <a:xfrm>
            <a:off x="7812521" y="5251141"/>
            <a:ext cx="840158" cy="590146"/>
            <a:chOff x="2210938" y="5182221"/>
            <a:chExt cx="840158" cy="590146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B69FC9-068F-4391-BC47-2456D3AFAD8A}"/>
                </a:ext>
              </a:extLst>
            </p:cNvPr>
            <p:cNvSpPr/>
            <p:nvPr/>
          </p:nvSpPr>
          <p:spPr>
            <a:xfrm>
              <a:off x="2210938" y="5182221"/>
              <a:ext cx="840158" cy="5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Workspace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3821885-AED9-4AC2-B8F3-EFFBC3B0E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91072" y="5448557"/>
              <a:ext cx="212529" cy="246758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0EF0E64-50B1-4CAB-B493-22168994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016" y="5444777"/>
              <a:ext cx="219574" cy="254317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F107D21-D4B4-4AC2-BD0A-FFFBBCE897B3}"/>
              </a:ext>
            </a:extLst>
          </p:cNvPr>
          <p:cNvGrpSpPr/>
          <p:nvPr/>
        </p:nvGrpSpPr>
        <p:grpSpPr>
          <a:xfrm>
            <a:off x="9566876" y="5263381"/>
            <a:ext cx="1152740" cy="577906"/>
            <a:chOff x="3800692" y="2772928"/>
            <a:chExt cx="1700107" cy="96479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4F361D7-61A4-4021-9BC9-0D38E6C00935}"/>
                </a:ext>
              </a:extLst>
            </p:cNvPr>
            <p:cNvSpPr/>
            <p:nvPr/>
          </p:nvSpPr>
          <p:spPr>
            <a:xfrm>
              <a:off x="3800692" y="2772928"/>
              <a:ext cx="1700107" cy="964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Workspace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607520C9-5E59-43DC-9149-6C347A32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601" y="3183589"/>
              <a:ext cx="399265" cy="406591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36B2D02-4E0D-406B-AA58-EBA902481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7240" y="3187982"/>
              <a:ext cx="399265" cy="397805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D3401A1D-9D54-4C5E-8F03-22F343F2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4880" y="3189521"/>
              <a:ext cx="394727" cy="394727"/>
            </a:xfrm>
            <a:prstGeom prst="rect">
              <a:avLst/>
            </a:prstGeom>
          </p:spPr>
        </p:pic>
      </p:grpSp>
      <p:sp>
        <p:nvSpPr>
          <p:cNvPr id="114" name="Text Placeholder 7">
            <a:extLst>
              <a:ext uri="{FF2B5EF4-FFF2-40B4-BE49-F238E27FC236}">
                <a16:creationId xmlns:a16="http://schemas.microsoft.com/office/drawing/2014/main" id="{73D29973-8FA3-4223-AC43-F61DFCBFE02C}"/>
              </a:ext>
            </a:extLst>
          </p:cNvPr>
          <p:cNvSpPr txBox="1">
            <a:spLocks/>
          </p:cNvSpPr>
          <p:nvPr/>
        </p:nvSpPr>
        <p:spPr>
          <a:xfrm>
            <a:off x="257786" y="1394989"/>
            <a:ext cx="5535874" cy="1919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Organize and manage data according to your business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Group Fabric item into logical groups</a:t>
            </a:r>
            <a:endParaRPr lang="en-US" sz="1400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Assign workspaces to groups, bulk assignment and one at the time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Control by using new roles: Domain admin and contributor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Managed within the admin portal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44699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itle">
            <a:extLst>
              <a:ext uri="{FF2B5EF4-FFF2-40B4-BE49-F238E27FC236}">
                <a16:creationId xmlns:a16="http://schemas.microsoft.com/office/drawing/2014/main" id="{8CD880CF-4EC2-4A49-93AF-ED567FE2E8F6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Workspace best-practice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3D5EF7C-6E77-406A-932F-19CC1F1443B4}"/>
              </a:ext>
            </a:extLst>
          </p:cNvPr>
          <p:cNvSpPr txBox="1">
            <a:spLocks/>
          </p:cNvSpPr>
          <p:nvPr/>
        </p:nvSpPr>
        <p:spPr>
          <a:xfrm>
            <a:off x="257786" y="938783"/>
            <a:ext cx="6251723" cy="55158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There’s no one way, it depends on…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Permission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Who works on which items? 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Workspace contributor (and higher) can edit all items within the workspace. You don’t want to give a report builder edit permissions to a data pipeline.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endParaRPr lang="en-US" sz="1400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Data security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Who is allowed to see which data?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Workspace contributor (and higher) has access to the underlying data. Data security like RLS doesn’t apply.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endParaRPr lang="en-US" sz="1200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Development process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Which environments do you need (dev, test, acc, and prod)?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You might have different users for each environment.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endParaRPr lang="en-GB" sz="1400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Deployment process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Which items should be deployed together?</a:t>
            </a:r>
          </a:p>
          <a:p>
            <a:pPr marL="817200" lvl="2" indent="-28575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You might have different deployment policies and/or frequency.</a:t>
            </a:r>
          </a:p>
          <a:p>
            <a:pPr marL="7425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b="1" dirty="0"/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27C34D4F-607F-4E99-B1F0-905DF0548535}"/>
              </a:ext>
            </a:extLst>
          </p:cNvPr>
          <p:cNvSpPr txBox="1">
            <a:spLocks/>
          </p:cNvSpPr>
          <p:nvPr/>
        </p:nvSpPr>
        <p:spPr>
          <a:xfrm>
            <a:off x="7025492" y="19911"/>
            <a:ext cx="4999822" cy="1052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 dirty="0"/>
              <a:t>Yes, you can put everything in 1 workspace, but you don’t want to!</a:t>
            </a:r>
            <a:endParaRPr lang="en-GB" sz="2000" dirty="0"/>
          </a:p>
          <a:p>
            <a:pPr marL="360000" lvl="1" indent="-285750" algn="ctr">
              <a:lnSpc>
                <a:spcPct val="150000"/>
              </a:lnSpc>
              <a:spcBef>
                <a:spcPts val="0"/>
              </a:spcBef>
            </a:pPr>
            <a:endParaRPr lang="en-GB" sz="2000" dirty="0"/>
          </a:p>
        </p:txBody>
      </p:sp>
      <p:pic>
        <p:nvPicPr>
          <p:cNvPr id="23" name="Picture 22" descr="A group of cubes with a couple of holes&#10;&#10;Description automatically generated with medium confidence">
            <a:extLst>
              <a:ext uri="{FF2B5EF4-FFF2-40B4-BE49-F238E27FC236}">
                <a16:creationId xmlns:a16="http://schemas.microsoft.com/office/drawing/2014/main" id="{148E7B25-880B-4F9C-8365-A4797CB90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5" y="958694"/>
            <a:ext cx="5515805" cy="5515805"/>
          </a:xfrm>
          <a:prstGeom prst="rect">
            <a:avLst/>
          </a:prstGeom>
        </p:spPr>
      </p:pic>
      <p:pic>
        <p:nvPicPr>
          <p:cNvPr id="83" name="Picture 82" descr="A trash can full of trash&#10;&#10;Description automatically generated">
            <a:extLst>
              <a:ext uri="{FF2B5EF4-FFF2-40B4-BE49-F238E27FC236}">
                <a16:creationId xmlns:a16="http://schemas.microsoft.com/office/drawing/2014/main" id="{40880885-BA60-4BF9-9E02-DCF5AAA42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94" y="958694"/>
            <a:ext cx="5515805" cy="5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Diagram showing how shortcuts connect data across workspaces and items.">
            <a:extLst>
              <a:ext uri="{FF2B5EF4-FFF2-40B4-BE49-F238E27FC236}">
                <a16:creationId xmlns:a16="http://schemas.microsoft.com/office/drawing/2014/main" id="{DEE84E41-F98B-4898-B385-3D3A7132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342" y="2003875"/>
            <a:ext cx="6524582" cy="40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9F2A410-695A-4CA1-B858-BFF7CC68B6A3}"/>
              </a:ext>
            </a:extLst>
          </p:cNvPr>
          <p:cNvSpPr txBox="1">
            <a:spLocks/>
          </p:cNvSpPr>
          <p:nvPr/>
        </p:nvSpPr>
        <p:spPr>
          <a:xfrm>
            <a:off x="257786" y="1575098"/>
            <a:ext cx="4828564" cy="4879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What is it?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Artifacts that point to other storage locations (folder), so you can add data from other sources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It’s virtual, so it doesn’t copy data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endParaRPr lang="en-US" sz="1200" dirty="0"/>
          </a:p>
          <a:p>
            <a:pPr marL="7425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Shortcut types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Internal</a:t>
            </a:r>
          </a:p>
          <a:p>
            <a:pPr marL="720000" lvl="2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Link to other Fabric items like Lakehouse, KQL database and Warehouse</a:t>
            </a:r>
          </a:p>
          <a:p>
            <a:pPr marL="720000" lvl="2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You can cross item-types and workspaces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External</a:t>
            </a:r>
          </a:p>
          <a:p>
            <a:pPr marL="72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Link to ADLS Gen2, Amazon S3, Google Cloud Storage, and Dataverse</a:t>
            </a:r>
          </a:p>
          <a:p>
            <a:pPr marL="72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Caching occurs for Amazon S3 and Google Cloud Storage</a:t>
            </a:r>
          </a:p>
          <a:p>
            <a:pPr marL="7425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b="1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1B70DD05-12B7-4FE3-89B1-AD50D67C8B75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OneLake Shortcuts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A84A77-3F03-4811-9904-2CD743A98650}"/>
              </a:ext>
            </a:extLst>
          </p:cNvPr>
          <p:cNvSpPr txBox="1">
            <a:spLocks/>
          </p:cNvSpPr>
          <p:nvPr/>
        </p:nvSpPr>
        <p:spPr>
          <a:xfrm>
            <a:off x="501563" y="657890"/>
            <a:ext cx="43752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Extend your lake with virtual data</a:t>
            </a:r>
          </a:p>
        </p:txBody>
      </p:sp>
    </p:spTree>
    <p:extLst>
      <p:ext uri="{BB962C8B-B14F-4D97-AF65-F5344CB8AC3E}">
        <p14:creationId xmlns:p14="http://schemas.microsoft.com/office/powerpoint/2010/main" val="2595835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Semantic Link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D3EF4937-2E67-41CB-94E5-F12E43C0FC89}"/>
              </a:ext>
            </a:extLst>
          </p:cNvPr>
          <p:cNvSpPr txBox="1">
            <a:spLocks/>
          </p:cNvSpPr>
          <p:nvPr/>
        </p:nvSpPr>
        <p:spPr>
          <a:xfrm>
            <a:off x="501562" y="1696879"/>
            <a:ext cx="4898777" cy="4737065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/>
              <a:t>Why use it?</a:t>
            </a:r>
            <a:endParaRPr lang="en-US" sz="1800" b="1" dirty="0"/>
          </a:p>
          <a:p>
            <a:pPr marL="360000">
              <a:lnSpc>
                <a:spcPct val="150000"/>
              </a:lnSpc>
            </a:pPr>
            <a:r>
              <a:rPr lang="en-US" sz="1400"/>
              <a:t>Seamless Integration</a:t>
            </a:r>
            <a:endParaRPr lang="en-US" sz="1400" dirty="0"/>
          </a:p>
          <a:p>
            <a:pPr marL="360000">
              <a:lnSpc>
                <a:spcPct val="150000"/>
              </a:lnSpc>
            </a:pPr>
            <a:r>
              <a:rPr lang="en-US" sz="1400"/>
              <a:t>Preservces Semantic Information</a:t>
            </a:r>
            <a:endParaRPr lang="en-US" sz="1400" dirty="0"/>
          </a:p>
          <a:p>
            <a:pPr marL="360000">
              <a:lnSpc>
                <a:spcPct val="150000"/>
              </a:lnSpc>
            </a:pPr>
            <a:r>
              <a:rPr lang="en-US" sz="1400"/>
              <a:t>Reuse business logic (relationships, hierarchies, measures)</a:t>
            </a:r>
            <a:endParaRPr lang="en-US" sz="1400" dirty="0"/>
          </a:p>
          <a:p>
            <a:pPr marL="0" indent="0">
              <a:buNone/>
            </a:pPr>
            <a:endParaRPr lang="en-US" sz="1800" b="1"/>
          </a:p>
          <a:p>
            <a:pPr marL="0" indent="0">
              <a:buNone/>
            </a:pPr>
            <a:r>
              <a:rPr lang="en-US" sz="1800" b="1"/>
              <a:t>Core components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SemPy Library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FabricDataFrame</a:t>
            </a:r>
          </a:p>
          <a:p>
            <a:pPr marL="0" indent="0">
              <a:buNone/>
            </a:pPr>
            <a:endParaRPr lang="en-US" sz="1400" b="1"/>
          </a:p>
          <a:p>
            <a:pPr marL="0" indent="0">
              <a:buNone/>
            </a:pPr>
            <a:r>
              <a:rPr lang="en-US" sz="1800" b="1"/>
              <a:t>Use cases</a:t>
            </a:r>
            <a:endParaRPr lang="en-US" sz="1800" b="1" dirty="0"/>
          </a:p>
          <a:p>
            <a:pPr marL="360000">
              <a:lnSpc>
                <a:spcPct val="150000"/>
              </a:lnSpc>
            </a:pPr>
            <a:r>
              <a:rPr lang="en-GB" sz="1400"/>
              <a:t>Data validation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Predictive modelling on enriched data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Reuse data without duplicating</a:t>
            </a:r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0C4E2-CB29-49A2-A4AE-BDDF28A6DF71}"/>
              </a:ext>
            </a:extLst>
          </p:cNvPr>
          <p:cNvSpPr txBox="1"/>
          <p:nvPr/>
        </p:nvSpPr>
        <p:spPr>
          <a:xfrm>
            <a:off x="501562" y="895407"/>
            <a:ext cx="930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Bridges Power BI semantic models with Synapse Data Science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6F539-A9E7-4ACE-B819-43A0730BF47F}"/>
              </a:ext>
            </a:extLst>
          </p:cNvPr>
          <p:cNvGrpSpPr/>
          <p:nvPr/>
        </p:nvGrpSpPr>
        <p:grpSpPr>
          <a:xfrm>
            <a:off x="5721262" y="1835314"/>
            <a:ext cx="4467099" cy="3925288"/>
            <a:chOff x="6660664" y="2064708"/>
            <a:chExt cx="3810532" cy="3314365"/>
          </a:xfrm>
        </p:grpSpPr>
        <p:pic>
          <p:nvPicPr>
            <p:cNvPr id="5" name="Picture 4" descr="microsoft.com">
              <a:extLst>
                <a:ext uri="{FF2B5EF4-FFF2-40B4-BE49-F238E27FC236}">
                  <a16:creationId xmlns:a16="http://schemas.microsoft.com/office/drawing/2014/main" id="{26A404C7-D5FD-4B52-B18B-B6F97B7B5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664" y="2064708"/>
              <a:ext cx="3810532" cy="32770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868A8D-0281-4055-AEA9-D82B1F74E5AC}"/>
                </a:ext>
              </a:extLst>
            </p:cNvPr>
            <p:cNvSpPr txBox="1"/>
            <p:nvPr/>
          </p:nvSpPr>
          <p:spPr>
            <a:xfrm>
              <a:off x="8125862" y="5237560"/>
              <a:ext cx="880135" cy="1415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800"/>
                <a:t>microsoft.com</a:t>
              </a: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6054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omputer generated image of a cloud computing system&#10;&#10;Description automatically generated">
            <a:extLst>
              <a:ext uri="{FF2B5EF4-FFF2-40B4-BE49-F238E27FC236}">
                <a16:creationId xmlns:a16="http://schemas.microsoft.com/office/drawing/2014/main" id="{667A8A60-2975-4511-B8F3-D1BA48AE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12" y="0"/>
            <a:ext cx="6454588" cy="645458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B80641-6066-4D15-B45C-F4F9629500E5}"/>
              </a:ext>
            </a:extLst>
          </p:cNvPr>
          <p:cNvSpPr txBox="1">
            <a:spLocks/>
          </p:cNvSpPr>
          <p:nvPr/>
        </p:nvSpPr>
        <p:spPr>
          <a:xfrm>
            <a:off x="226834" y="1045030"/>
            <a:ext cx="5563803" cy="2134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Bursting and Smoothing</a:t>
            </a:r>
            <a:endParaRPr lang="en-US" sz="1600" b="1" dirty="0"/>
          </a:p>
          <a:p>
            <a:pPr marL="360000" lvl="2" indent="-1368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Use more resource (CU’s) than the capacity limit – Using future CU’s</a:t>
            </a:r>
          </a:p>
          <a:p>
            <a:pPr marL="360000" lvl="2" indent="-1368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Handling spikes</a:t>
            </a:r>
          </a:p>
          <a:p>
            <a:pPr marL="360000" lvl="2" indent="-1368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Job classification</a:t>
            </a:r>
          </a:p>
          <a:p>
            <a:pPr marL="594000" lvl="3" indent="-1368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Interactive: Short-term spikes</a:t>
            </a:r>
          </a:p>
          <a:p>
            <a:pPr marL="594000" lvl="3" indent="-1368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Background: Long-running high demand</a:t>
            </a:r>
            <a:endParaRPr lang="en-US" sz="1600" b="1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2C4DCB6F-9809-4445-8432-9F52B96A9011}"/>
              </a:ext>
            </a:extLst>
          </p:cNvPr>
          <p:cNvSpPr txBox="1">
            <a:spLocks/>
          </p:cNvSpPr>
          <p:nvPr/>
        </p:nvSpPr>
        <p:spPr>
          <a:xfrm>
            <a:off x="304800" y="233125"/>
            <a:ext cx="595312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Bursting, Smoothing and Throttling</a:t>
            </a:r>
          </a:p>
        </p:txBody>
      </p:sp>
    </p:spTree>
    <p:extLst>
      <p:ext uri="{BB962C8B-B14F-4D97-AF65-F5344CB8AC3E}">
        <p14:creationId xmlns:p14="http://schemas.microsoft.com/office/powerpoint/2010/main" val="2107082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83D5B6-30DF-4EA3-B42A-709D064F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020" y="41483"/>
            <a:ext cx="4161687" cy="23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D3972-297B-4239-BFF5-0309D0C1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019" y="2347165"/>
            <a:ext cx="4161688" cy="23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FAEDFE-FC59-40F2-B256-ABA03B810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3" y="2347165"/>
            <a:ext cx="4161687" cy="23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71845C-8CE6-45A0-B8CF-173522154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018" y="4549530"/>
            <a:ext cx="4155180" cy="23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6EDB20-5346-4947-9711-F3A79055A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3" y="4549530"/>
            <a:ext cx="4171117" cy="23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D013BA-9E66-4411-B91D-DDFFE5B29C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3" y="41483"/>
            <a:ext cx="4165549" cy="23400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2B6F94-A0F9-49BA-BF66-C162818C194F}"/>
              </a:ext>
            </a:extLst>
          </p:cNvPr>
          <p:cNvCxnSpPr/>
          <p:nvPr/>
        </p:nvCxnSpPr>
        <p:spPr>
          <a:xfrm>
            <a:off x="-10510" y="2338625"/>
            <a:ext cx="12192000" cy="34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98874F-1053-41FA-8D61-C42745732572}"/>
              </a:ext>
            </a:extLst>
          </p:cNvPr>
          <p:cNvCxnSpPr/>
          <p:nvPr/>
        </p:nvCxnSpPr>
        <p:spPr>
          <a:xfrm>
            <a:off x="-13794" y="4570550"/>
            <a:ext cx="12192000" cy="34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97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omputer generated image of a cloud computing system&#10;&#10;Description automatically generated">
            <a:extLst>
              <a:ext uri="{FF2B5EF4-FFF2-40B4-BE49-F238E27FC236}">
                <a16:creationId xmlns:a16="http://schemas.microsoft.com/office/drawing/2014/main" id="{667A8A60-2975-4511-B8F3-D1BA48AE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12" y="0"/>
            <a:ext cx="6454588" cy="645458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B80641-6066-4D15-B45C-F4F9629500E5}"/>
              </a:ext>
            </a:extLst>
          </p:cNvPr>
          <p:cNvSpPr txBox="1">
            <a:spLocks/>
          </p:cNvSpPr>
          <p:nvPr/>
        </p:nvSpPr>
        <p:spPr>
          <a:xfrm>
            <a:off x="226834" y="1045030"/>
            <a:ext cx="5563803" cy="2134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Bursting and Smoothing</a:t>
            </a:r>
            <a:endParaRPr lang="en-US" sz="1600" b="1" dirty="0"/>
          </a:p>
          <a:p>
            <a:pPr marL="360000" lvl="2" indent="-1368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Use more resource (CU’s) than the capacity limit – Using future CU’s</a:t>
            </a:r>
          </a:p>
          <a:p>
            <a:pPr marL="360000" lvl="2" indent="-1368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Handling spikes</a:t>
            </a:r>
          </a:p>
          <a:p>
            <a:pPr marL="360000" lvl="2" indent="-1368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Job classification</a:t>
            </a:r>
          </a:p>
          <a:p>
            <a:pPr marL="594000" lvl="3" indent="-1368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Interactive: Short-term spikes</a:t>
            </a:r>
          </a:p>
          <a:p>
            <a:pPr marL="594000" lvl="3" indent="-1368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Background: Long-running high demand</a:t>
            </a:r>
            <a:endParaRPr lang="en-US" sz="1600" b="1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7E5C40C-CCC9-40AB-A5F6-C86BEE56342D}"/>
              </a:ext>
            </a:extLst>
          </p:cNvPr>
          <p:cNvSpPr txBox="1">
            <a:spLocks/>
          </p:cNvSpPr>
          <p:nvPr/>
        </p:nvSpPr>
        <p:spPr>
          <a:xfrm>
            <a:off x="226835" y="3429000"/>
            <a:ext cx="5390194" cy="1133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Throttling</a:t>
            </a:r>
            <a:endParaRPr lang="en-US" sz="1600" b="1" dirty="0"/>
          </a:p>
          <a:p>
            <a:pPr marL="360000" lvl="2" indent="-1368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Compensating smoothing</a:t>
            </a:r>
          </a:p>
          <a:p>
            <a:pPr marL="360000" lvl="2" indent="-1368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Degraded user performance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C9A22A-F459-4D0D-BA0F-418A76A2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" y="4812042"/>
            <a:ext cx="5563803" cy="1278961"/>
          </a:xfrm>
          <a:prstGeom prst="rect">
            <a:avLst/>
          </a:prstGeom>
          <a:ln>
            <a:solidFill>
              <a:srgbClr val="2B4889"/>
            </a:solidFill>
          </a:ln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2C4DCB6F-9809-4445-8432-9F52B96A9011}"/>
              </a:ext>
            </a:extLst>
          </p:cNvPr>
          <p:cNvSpPr txBox="1">
            <a:spLocks/>
          </p:cNvSpPr>
          <p:nvPr/>
        </p:nvSpPr>
        <p:spPr>
          <a:xfrm>
            <a:off x="304800" y="233125"/>
            <a:ext cx="5953125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Bursting, Smoothing and Throttling</a:t>
            </a:r>
          </a:p>
        </p:txBody>
      </p:sp>
    </p:spTree>
    <p:extLst>
      <p:ext uri="{BB962C8B-B14F-4D97-AF65-F5344CB8AC3E}">
        <p14:creationId xmlns:p14="http://schemas.microsoft.com/office/powerpoint/2010/main" val="193315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4157AE8-1C49-4F18-A6C7-B752F077DCFD}"/>
              </a:ext>
            </a:extLst>
          </p:cNvPr>
          <p:cNvSpPr txBox="1">
            <a:spLocks/>
          </p:cNvSpPr>
          <p:nvPr/>
        </p:nvSpPr>
        <p:spPr>
          <a:xfrm>
            <a:off x="2764254" y="424111"/>
            <a:ext cx="5265649" cy="10488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Rounded MT Bold" panose="020F0704030504030204" pitchFamily="34" charset="77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Verdana" panose="020B0604030504040204" pitchFamily="34" charset="0"/>
              </a:rPr>
              <a:t>Hylke Peek</a:t>
            </a:r>
            <a:endParaRPr kumimoji="0" lang="nl-NL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 panose="020F0704030504030204" pitchFamily="34" charset="77"/>
              <a:ea typeface="Verdana" panose="020B060403050404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5CCFA0D-57F6-45B6-9CF8-C1E148145143}"/>
              </a:ext>
            </a:extLst>
          </p:cNvPr>
          <p:cNvSpPr txBox="1">
            <a:spLocks/>
          </p:cNvSpPr>
          <p:nvPr/>
        </p:nvSpPr>
        <p:spPr>
          <a:xfrm>
            <a:off x="3347447" y="1472982"/>
            <a:ext cx="6035252" cy="647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Consultant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33684C4-08FD-4E7D-BB46-7F17C93B94CB}"/>
              </a:ext>
            </a:extLst>
          </p:cNvPr>
          <p:cNvSpPr txBox="1">
            <a:spLocks/>
          </p:cNvSpPr>
          <p:nvPr/>
        </p:nvSpPr>
        <p:spPr>
          <a:xfrm>
            <a:off x="835943" y="4466054"/>
            <a:ext cx="5529130" cy="553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linkedin.com/hylkepeek</a:t>
            </a:r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1DEE499E-4520-47DA-B9D6-719278159CF0}"/>
              </a:ext>
            </a:extLst>
          </p:cNvPr>
          <p:cNvSpPr txBox="1">
            <a:spLocks/>
          </p:cNvSpPr>
          <p:nvPr/>
        </p:nvSpPr>
        <p:spPr>
          <a:xfrm>
            <a:off x="6074524" y="3194471"/>
            <a:ext cx="5065019" cy="34007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I’m working on a lot of different stuff. Focus on </a:t>
            </a: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Fabric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BI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Platform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warehousing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data solutions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02A9974-A04A-4F36-972D-B3D2E4C4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535" y="4538724"/>
            <a:ext cx="356952" cy="356952"/>
          </a:xfrm>
          <a:prstGeom prst="rect">
            <a:avLst/>
          </a:prstGeom>
        </p:spPr>
      </p:pic>
      <p:pic>
        <p:nvPicPr>
          <p:cNvPr id="24" name="Picture Placeholder 2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829959B-89F3-4812-935B-9CDA6D6856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49825" y="592549"/>
            <a:ext cx="1685405" cy="1685405"/>
          </a:xfrm>
          <a:prstGeom prst="ellipse">
            <a:avLst/>
          </a:prstGeom>
        </p:spPr>
      </p:pic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600482CD-87EE-4848-97E3-BFFA347178ED}"/>
              </a:ext>
            </a:extLst>
          </p:cNvPr>
          <p:cNvSpPr txBox="1">
            <a:spLocks/>
          </p:cNvSpPr>
          <p:nvPr/>
        </p:nvSpPr>
        <p:spPr>
          <a:xfrm>
            <a:off x="842153" y="4959113"/>
            <a:ext cx="5601378" cy="5532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github.com/hylkepeek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A78248C6-BC2D-4B03-9380-C0F796C0DB49}"/>
              </a:ext>
            </a:extLst>
          </p:cNvPr>
          <p:cNvSpPr txBox="1">
            <a:spLocks/>
          </p:cNvSpPr>
          <p:nvPr/>
        </p:nvSpPr>
        <p:spPr>
          <a:xfrm>
            <a:off x="859368" y="5623270"/>
            <a:ext cx="5529130" cy="553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PeekData.nl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D7E3FC0-22EB-41D2-83DF-6D7128E36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535" y="5129526"/>
            <a:ext cx="356952" cy="35695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739A5D7-D348-41B7-ACD5-8DE43CABD8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35" y="5720329"/>
            <a:ext cx="356953" cy="356953"/>
          </a:xfrm>
          <a:prstGeom prst="rect">
            <a:avLst/>
          </a:prstGeom>
        </p:spPr>
      </p:pic>
      <p:pic>
        <p:nvPicPr>
          <p:cNvPr id="29" name="Picture 28" descr="A logo for a company&#10;&#10;Description automatically generated">
            <a:extLst>
              <a:ext uri="{FF2B5EF4-FFF2-40B4-BE49-F238E27FC236}">
                <a16:creationId xmlns:a16="http://schemas.microsoft.com/office/drawing/2014/main" id="{4145ABAB-38DA-4F31-9BEE-73DC74492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1" y="644120"/>
            <a:ext cx="2641600" cy="34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32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Resiliance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074" name="Picture 2" descr="Diagram of physically separate availability zone locations within an Azure region.">
            <a:extLst>
              <a:ext uri="{FF2B5EF4-FFF2-40B4-BE49-F238E27FC236}">
                <a16:creationId xmlns:a16="http://schemas.microsoft.com/office/drawing/2014/main" id="{390BFA0D-9FC0-4D15-8503-136F761B2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62" y="1274214"/>
            <a:ext cx="8305800" cy="33623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10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Resiliance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D3EF4937-2E67-41CB-94E5-F12E43C0FC89}"/>
              </a:ext>
            </a:extLst>
          </p:cNvPr>
          <p:cNvSpPr txBox="1">
            <a:spLocks/>
          </p:cNvSpPr>
          <p:nvPr/>
        </p:nvSpPr>
        <p:spPr>
          <a:xfrm>
            <a:off x="501562" y="1183543"/>
            <a:ext cx="4467099" cy="1624390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Zone redundant support</a:t>
            </a:r>
            <a:endParaRPr lang="en-US" sz="1800" b="1"/>
          </a:p>
          <a:p>
            <a:pPr marL="360000">
              <a:lnSpc>
                <a:spcPct val="150000"/>
              </a:lnSpc>
            </a:pPr>
            <a:r>
              <a:rPr lang="en-US" sz="1400"/>
              <a:t>Power BI is always covered by zone redundancy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Other items depends on the region</a:t>
            </a:r>
            <a:endParaRPr lang="en-US" sz="1400"/>
          </a:p>
          <a:p>
            <a:pPr marL="0" indent="0">
              <a:buNone/>
            </a:pPr>
            <a:endParaRPr lang="en-US" sz="1400" b="1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503F0D4-CF71-441D-82D2-86E57EB490D2}"/>
              </a:ext>
            </a:extLst>
          </p:cNvPr>
          <p:cNvSpPr txBox="1">
            <a:spLocks/>
          </p:cNvSpPr>
          <p:nvPr/>
        </p:nvSpPr>
        <p:spPr>
          <a:xfrm>
            <a:off x="5966940" y="1183543"/>
            <a:ext cx="4467099" cy="1624390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Soft deletion</a:t>
            </a:r>
            <a:endParaRPr lang="en-US" sz="1800" b="1"/>
          </a:p>
          <a:p>
            <a:pPr marL="360000">
              <a:lnSpc>
                <a:spcPct val="150000"/>
              </a:lnSpc>
            </a:pPr>
            <a:r>
              <a:rPr lang="en-US" sz="1400"/>
              <a:t>7 days before permanent deletion</a:t>
            </a:r>
          </a:p>
          <a:p>
            <a:pPr marL="360000">
              <a:lnSpc>
                <a:spcPct val="150000"/>
              </a:lnSpc>
            </a:pPr>
            <a:r>
              <a:rPr lang="en-US" sz="1400"/>
              <a:t>Use </a:t>
            </a:r>
            <a:r>
              <a:rPr lang="en-GB" sz="1400"/>
              <a:t>REST APIs, Azure Storage SDKs, and the Azure PowerShell</a:t>
            </a:r>
            <a:endParaRPr lang="en-US" sz="1400"/>
          </a:p>
          <a:p>
            <a:pPr marL="0" indent="0">
              <a:buNone/>
            </a:pPr>
            <a:endParaRPr lang="en-US" sz="1400" b="1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A659F9B5-4B9F-454A-91D3-5628DCD7B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62" y="2822849"/>
            <a:ext cx="3505613" cy="350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77C9A8-A0FC-43C5-A4D7-941AB4A6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22850"/>
            <a:ext cx="3505613" cy="350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8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Resiliance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D3EF4937-2E67-41CB-94E5-F12E43C0FC89}"/>
              </a:ext>
            </a:extLst>
          </p:cNvPr>
          <p:cNvSpPr txBox="1">
            <a:spLocks/>
          </p:cNvSpPr>
          <p:nvPr/>
        </p:nvSpPr>
        <p:spPr>
          <a:xfrm>
            <a:off x="501562" y="1076768"/>
            <a:ext cx="4467099" cy="774119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Warehouse – Clone tables</a:t>
            </a:r>
            <a:endParaRPr lang="en-US" sz="1800" b="1"/>
          </a:p>
          <a:p>
            <a:pPr marL="0" indent="0">
              <a:buNone/>
            </a:pPr>
            <a:r>
              <a:rPr lang="en-GB" sz="1600"/>
              <a:t>Copy the metadata of the warehouse</a:t>
            </a:r>
            <a:endParaRPr lang="en-US" sz="16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B0A0A3-77A5-490E-91FE-DBF8E59CAAC4}"/>
              </a:ext>
            </a:extLst>
          </p:cNvPr>
          <p:cNvGrpSpPr/>
          <p:nvPr/>
        </p:nvGrpSpPr>
        <p:grpSpPr>
          <a:xfrm>
            <a:off x="6851664" y="1381585"/>
            <a:ext cx="3564087" cy="3947684"/>
            <a:chOff x="3173044" y="2085779"/>
            <a:chExt cx="3564087" cy="39476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98D736-D46B-420B-A9F5-C88FB1A8694C}"/>
                </a:ext>
              </a:extLst>
            </p:cNvPr>
            <p:cNvSpPr/>
            <p:nvPr/>
          </p:nvSpPr>
          <p:spPr>
            <a:xfrm>
              <a:off x="3173044" y="2085779"/>
              <a:ext cx="3564087" cy="39476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Microsoft Fabric (OneLake)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3F6429-BB77-4DC2-8693-FBEB3DFA10CD}"/>
                </a:ext>
              </a:extLst>
            </p:cNvPr>
            <p:cNvGrpSpPr/>
            <p:nvPr/>
          </p:nvGrpSpPr>
          <p:grpSpPr>
            <a:xfrm>
              <a:off x="3635648" y="4816753"/>
              <a:ext cx="868516" cy="835525"/>
              <a:chOff x="1255317" y="4518638"/>
              <a:chExt cx="868516" cy="83552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D28933F-DEDC-4187-BF31-5BD53B1227F9}"/>
                  </a:ext>
                </a:extLst>
              </p:cNvPr>
              <p:cNvSpPr/>
              <p:nvPr/>
            </p:nvSpPr>
            <p:spPr>
              <a:xfrm>
                <a:off x="1255317" y="4518638"/>
                <a:ext cx="868516" cy="835525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4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Parquet files</a:t>
                </a:r>
                <a:endPara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A6E0B24-0744-4F3A-88E3-953DEB628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7053" y="4985523"/>
                <a:ext cx="296363" cy="31778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11329E-E622-4CF2-A79D-3B3B9DEEB2D8}"/>
                </a:ext>
              </a:extLst>
            </p:cNvPr>
            <p:cNvGrpSpPr/>
            <p:nvPr/>
          </p:nvGrpSpPr>
          <p:grpSpPr>
            <a:xfrm>
              <a:off x="3556054" y="2735037"/>
              <a:ext cx="2219239" cy="1219620"/>
              <a:chOff x="3781707" y="2484810"/>
              <a:chExt cx="2219239" cy="121962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65B64A0-BE06-48FA-B027-B13E068A25A3}"/>
                  </a:ext>
                </a:extLst>
              </p:cNvPr>
              <p:cNvSpPr/>
              <p:nvPr/>
            </p:nvSpPr>
            <p:spPr>
              <a:xfrm>
                <a:off x="3781707" y="2739631"/>
                <a:ext cx="2219239" cy="96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F045529-539C-4CBC-87D1-42E1DE021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0226" y="2484810"/>
                <a:ext cx="337727" cy="41577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E84A2F-6717-49AA-B91B-ECEAC2C6B68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566" y="4032088"/>
              <a:ext cx="1" cy="74198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763FFD-7205-4974-B785-1ABCEE732C11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92" y="3656338"/>
              <a:ext cx="59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Subtitle">
            <a:extLst>
              <a:ext uri="{FF2B5EF4-FFF2-40B4-BE49-F238E27FC236}">
                <a16:creationId xmlns:a16="http://schemas.microsoft.com/office/drawing/2014/main" id="{4BFEFE73-5DD0-4E68-9B34-DC6484771E8D}"/>
              </a:ext>
            </a:extLst>
          </p:cNvPr>
          <p:cNvSpPr txBox="1">
            <a:spLocks/>
          </p:cNvSpPr>
          <p:nvPr/>
        </p:nvSpPr>
        <p:spPr>
          <a:xfrm>
            <a:off x="342519" y="4070993"/>
            <a:ext cx="4467099" cy="1710239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840" indent="0">
              <a:lnSpc>
                <a:spcPct val="150000"/>
              </a:lnSpc>
              <a:buNone/>
            </a:pPr>
            <a:r>
              <a:rPr lang="en-GB" sz="1800"/>
              <a:t>Considerations</a:t>
            </a:r>
            <a:endParaRPr lang="en-GB" sz="1400"/>
          </a:p>
          <a:p>
            <a:pPr marL="360000">
              <a:lnSpc>
                <a:spcPct val="150000"/>
              </a:lnSpc>
            </a:pPr>
            <a:r>
              <a:rPr lang="en-GB" sz="1400"/>
              <a:t>Only available within the warehouse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Not available for SQL analytics endpoint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Clone tables, not warehouse or schema</a:t>
            </a:r>
          </a:p>
          <a:p>
            <a:pPr marL="0" indent="0">
              <a:buNone/>
            </a:pPr>
            <a:endParaRPr lang="en-US" sz="1400" b="1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sp>
        <p:nvSpPr>
          <p:cNvPr id="43" name="Subtitle">
            <a:extLst>
              <a:ext uri="{FF2B5EF4-FFF2-40B4-BE49-F238E27FC236}">
                <a16:creationId xmlns:a16="http://schemas.microsoft.com/office/drawing/2014/main" id="{5ABB6205-CDF8-492E-9F79-C14116AF56AE}"/>
              </a:ext>
            </a:extLst>
          </p:cNvPr>
          <p:cNvSpPr txBox="1">
            <a:spLocks/>
          </p:cNvSpPr>
          <p:nvPr/>
        </p:nvSpPr>
        <p:spPr>
          <a:xfrm>
            <a:off x="342520" y="2245235"/>
            <a:ext cx="4467099" cy="1710239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840" indent="0">
              <a:lnSpc>
                <a:spcPct val="150000"/>
              </a:lnSpc>
              <a:buNone/>
            </a:pPr>
            <a:r>
              <a:rPr lang="en-GB" sz="1800"/>
              <a:t>Use-cases</a:t>
            </a:r>
            <a:endParaRPr lang="en-GB" sz="1400"/>
          </a:p>
          <a:p>
            <a:pPr marL="360000">
              <a:lnSpc>
                <a:spcPct val="150000"/>
              </a:lnSpc>
            </a:pPr>
            <a:r>
              <a:rPr lang="en-GB" sz="1400"/>
              <a:t>Development purposes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Consistent reporting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Support other processes like ML</a:t>
            </a:r>
            <a:endParaRPr lang="en-US" sz="1400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2B288651-FD6C-4F50-976D-DD477F259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5908" y="2619077"/>
            <a:ext cx="666135" cy="666135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11AEDBE8-1861-490C-A6BC-9F7FB33AA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8652" y="2619077"/>
            <a:ext cx="666135" cy="6661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27BDC9-BD9E-484F-8707-51F9EDF1E62B}"/>
              </a:ext>
            </a:extLst>
          </p:cNvPr>
          <p:cNvSpPr txBox="1"/>
          <p:nvPr/>
        </p:nvSpPr>
        <p:spPr>
          <a:xfrm>
            <a:off x="8583624" y="2521982"/>
            <a:ext cx="868938" cy="242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1100"/>
              <a:t>Table-clone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32AC11-4664-4139-B4CB-0FA2A2707470}"/>
              </a:ext>
            </a:extLst>
          </p:cNvPr>
          <p:cNvSpPr txBox="1"/>
          <p:nvPr/>
        </p:nvSpPr>
        <p:spPr>
          <a:xfrm>
            <a:off x="7314063" y="2521982"/>
            <a:ext cx="583698" cy="242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sz="1100"/>
              <a:t>Table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DAC4BB-A4C9-45C8-8AAC-6B9B88E37E9A}"/>
              </a:ext>
            </a:extLst>
          </p:cNvPr>
          <p:cNvCxnSpPr>
            <a:cxnSpLocks/>
          </p:cNvCxnSpPr>
          <p:nvPr/>
        </p:nvCxnSpPr>
        <p:spPr>
          <a:xfrm flipH="1">
            <a:off x="7972512" y="3306139"/>
            <a:ext cx="1040683" cy="80642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45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12104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Recovery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D3EF4937-2E67-41CB-94E5-F12E43C0FC89}"/>
              </a:ext>
            </a:extLst>
          </p:cNvPr>
          <p:cNvSpPr txBox="1">
            <a:spLocks/>
          </p:cNvSpPr>
          <p:nvPr/>
        </p:nvSpPr>
        <p:spPr>
          <a:xfrm>
            <a:off x="501562" y="1024217"/>
            <a:ext cx="4467099" cy="2032363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Disaster Recovery</a:t>
            </a:r>
            <a:endParaRPr lang="en-US" sz="1800" b="1"/>
          </a:p>
          <a:p>
            <a:pPr marL="360000">
              <a:lnSpc>
                <a:spcPct val="150000"/>
              </a:lnSpc>
            </a:pPr>
            <a:r>
              <a:rPr lang="en-US" sz="1400"/>
              <a:t>DR feature in capacity</a:t>
            </a:r>
          </a:p>
          <a:p>
            <a:pPr marL="360000">
              <a:lnSpc>
                <a:spcPct val="150000"/>
              </a:lnSpc>
            </a:pPr>
            <a:r>
              <a:rPr lang="en-US" sz="1400"/>
              <a:t>Copy files to secondary region</a:t>
            </a:r>
          </a:p>
          <a:p>
            <a:pPr marL="360000">
              <a:lnSpc>
                <a:spcPct val="150000"/>
              </a:lnSpc>
            </a:pPr>
            <a:r>
              <a:rPr lang="en-US" sz="1400"/>
              <a:t>Data is moved to other region</a:t>
            </a:r>
          </a:p>
          <a:p>
            <a:pPr marL="360000">
              <a:lnSpc>
                <a:spcPct val="150000"/>
              </a:lnSpc>
            </a:pPr>
            <a:r>
              <a:rPr lang="en-US" sz="1400"/>
              <a:t>Recovery is not an automated process</a:t>
            </a:r>
          </a:p>
          <a:p>
            <a:pPr marL="360000">
              <a:lnSpc>
                <a:spcPct val="150000"/>
              </a:lnSpc>
            </a:pPr>
            <a:endParaRPr lang="en-US" sz="1400"/>
          </a:p>
          <a:p>
            <a:pPr marL="0" indent="0">
              <a:buNone/>
            </a:pPr>
            <a:endParaRPr lang="en-US" sz="1400" b="1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BA3452-0DBB-4A3D-9CD9-DA333A7D9C55}"/>
              </a:ext>
            </a:extLst>
          </p:cNvPr>
          <p:cNvGrpSpPr/>
          <p:nvPr/>
        </p:nvGrpSpPr>
        <p:grpSpPr>
          <a:xfrm>
            <a:off x="139282" y="3262745"/>
            <a:ext cx="5916494" cy="2993108"/>
            <a:chOff x="5721262" y="233568"/>
            <a:chExt cx="5916494" cy="299310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CDED2E3-2085-46AA-AE81-F52E7892E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262" y="233568"/>
              <a:ext cx="5916494" cy="2823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ECFD44-E6AA-473B-9EF3-2FA673FBA035}"/>
                </a:ext>
              </a:extLst>
            </p:cNvPr>
            <p:cNvSpPr txBox="1"/>
            <p:nvPr/>
          </p:nvSpPr>
          <p:spPr>
            <a:xfrm>
              <a:off x="5801710" y="3002989"/>
              <a:ext cx="1902373" cy="2236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700"/>
                <a:t>Nicholas Hurt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A11D1-01E7-443C-A7A7-226252FF8117}"/>
              </a:ext>
            </a:extLst>
          </p:cNvPr>
          <p:cNvGrpSpPr/>
          <p:nvPr/>
        </p:nvGrpSpPr>
        <p:grpSpPr>
          <a:xfrm>
            <a:off x="6096000" y="3173014"/>
            <a:ext cx="5916494" cy="3002473"/>
            <a:chOff x="5721262" y="3310269"/>
            <a:chExt cx="5916494" cy="300247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5A4AB1C-30CC-4055-B1EF-650F80F01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262" y="3310269"/>
              <a:ext cx="5916494" cy="289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E2C547-602D-438A-94AB-188DB7AC7931}"/>
                </a:ext>
              </a:extLst>
            </p:cNvPr>
            <p:cNvSpPr txBox="1"/>
            <p:nvPr/>
          </p:nvSpPr>
          <p:spPr>
            <a:xfrm>
              <a:off x="5801710" y="6089055"/>
              <a:ext cx="1902373" cy="2236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700"/>
                <a:t>Nicholas Hurt</a:t>
              </a:r>
            </a:p>
          </p:txBody>
        </p:sp>
      </p:grpSp>
      <p:pic>
        <p:nvPicPr>
          <p:cNvPr id="11" name="Picture 2" descr="Generated image">
            <a:extLst>
              <a:ext uri="{FF2B5EF4-FFF2-40B4-BE49-F238E27FC236}">
                <a16:creationId xmlns:a16="http://schemas.microsoft.com/office/drawing/2014/main" id="{1CF93310-DE38-49CA-BA63-E77D18DC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40" y="317225"/>
            <a:ext cx="4292161" cy="286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Recovery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D3EF4937-2E67-41CB-94E5-F12E43C0FC89}"/>
              </a:ext>
            </a:extLst>
          </p:cNvPr>
          <p:cNvSpPr txBox="1">
            <a:spLocks/>
          </p:cNvSpPr>
          <p:nvPr/>
        </p:nvSpPr>
        <p:spPr>
          <a:xfrm>
            <a:off x="501562" y="1076768"/>
            <a:ext cx="4467099" cy="492443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Warehouse – Restore in place</a:t>
            </a:r>
            <a:endParaRPr lang="en-US" sz="1800" b="1"/>
          </a:p>
          <a:p>
            <a:pPr marL="0" indent="0">
              <a:buNone/>
            </a:pPr>
            <a:endParaRPr lang="en-US" sz="1400" b="1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B0A0A3-77A5-490E-91FE-DBF8E59CAAC4}"/>
              </a:ext>
            </a:extLst>
          </p:cNvPr>
          <p:cNvGrpSpPr/>
          <p:nvPr/>
        </p:nvGrpSpPr>
        <p:grpSpPr>
          <a:xfrm>
            <a:off x="6851664" y="1381585"/>
            <a:ext cx="3564087" cy="3947684"/>
            <a:chOff x="3173044" y="2085779"/>
            <a:chExt cx="3564087" cy="39476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98D736-D46B-420B-A9F5-C88FB1A8694C}"/>
                </a:ext>
              </a:extLst>
            </p:cNvPr>
            <p:cNvSpPr/>
            <p:nvPr/>
          </p:nvSpPr>
          <p:spPr>
            <a:xfrm>
              <a:off x="3173044" y="2085779"/>
              <a:ext cx="3564087" cy="39476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Microsoft Fabric (OneLake)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3F6429-BB77-4DC2-8693-FBEB3DFA10CD}"/>
                </a:ext>
              </a:extLst>
            </p:cNvPr>
            <p:cNvGrpSpPr/>
            <p:nvPr/>
          </p:nvGrpSpPr>
          <p:grpSpPr>
            <a:xfrm>
              <a:off x="3635443" y="4816433"/>
              <a:ext cx="1097010" cy="964799"/>
              <a:chOff x="1255112" y="4518318"/>
              <a:chExt cx="1097010" cy="96479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D28933F-DEDC-4187-BF31-5BD53B1227F9}"/>
                  </a:ext>
                </a:extLst>
              </p:cNvPr>
              <p:cNvSpPr/>
              <p:nvPr/>
            </p:nvSpPr>
            <p:spPr>
              <a:xfrm>
                <a:off x="1255112" y="4518318"/>
                <a:ext cx="1097010" cy="96479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4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Parquet files</a:t>
                </a:r>
                <a:endPara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A6E0B24-0744-4F3A-88E3-953DEB628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8225" y="4962486"/>
                <a:ext cx="296363" cy="31778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11329E-E622-4CF2-A79D-3B3B9DEEB2D8}"/>
                </a:ext>
              </a:extLst>
            </p:cNvPr>
            <p:cNvGrpSpPr/>
            <p:nvPr/>
          </p:nvGrpSpPr>
          <p:grpSpPr>
            <a:xfrm>
              <a:off x="3556055" y="2989858"/>
              <a:ext cx="1097010" cy="964799"/>
              <a:chOff x="3781708" y="2739631"/>
              <a:chExt cx="1097010" cy="96479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65B64A0-BE06-48FA-B027-B13E068A25A3}"/>
                  </a:ext>
                </a:extLst>
              </p:cNvPr>
              <p:cNvSpPr/>
              <p:nvPr/>
            </p:nvSpPr>
            <p:spPr>
              <a:xfrm>
                <a:off x="3781708" y="2739631"/>
                <a:ext cx="1097010" cy="96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4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Metadata</a:t>
                </a:r>
                <a:endPara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F045529-539C-4CBC-87D1-42E1DE021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2336" y="3102359"/>
                <a:ext cx="337727" cy="41577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E84A2F-6717-49AA-B91B-ECEAC2C6B686}"/>
                </a:ext>
              </a:extLst>
            </p:cNvPr>
            <p:cNvCxnSpPr>
              <a:cxnSpLocks/>
            </p:cNvCxnSpPr>
            <p:nvPr/>
          </p:nvCxnSpPr>
          <p:spPr>
            <a:xfrm>
              <a:off x="4104560" y="4027833"/>
              <a:ext cx="1" cy="74198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5E6075-2E80-41C2-BBA7-E4B5983951F0}"/>
                </a:ext>
              </a:extLst>
            </p:cNvPr>
            <p:cNvSpPr txBox="1"/>
            <p:nvPr/>
          </p:nvSpPr>
          <p:spPr>
            <a:xfrm>
              <a:off x="3491857" y="2634540"/>
              <a:ext cx="1303283" cy="4034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/>
                <a:t>Workspace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8AF5BD-2272-4C1A-84E3-20A2D1E7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809" y="3099526"/>
              <a:ext cx="596369" cy="745462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763FFD-7205-4974-B785-1ABCEE732C11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92" y="3472257"/>
              <a:ext cx="5990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F017A4A-8A39-4BE4-BD75-DC35EBB9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6719" y="3247080"/>
              <a:ext cx="596369" cy="74546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221DC17-B747-4F96-844D-20674AA9B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7815" y="3395625"/>
              <a:ext cx="596369" cy="745462"/>
            </a:xfrm>
            <a:prstGeom prst="rect">
              <a:avLst/>
            </a:prstGeom>
          </p:spPr>
        </p:pic>
      </p:grpSp>
      <p:sp>
        <p:nvSpPr>
          <p:cNvPr id="42" name="Subtitle">
            <a:extLst>
              <a:ext uri="{FF2B5EF4-FFF2-40B4-BE49-F238E27FC236}">
                <a16:creationId xmlns:a16="http://schemas.microsoft.com/office/drawing/2014/main" id="{4BFEFE73-5DD0-4E68-9B34-DC6484771E8D}"/>
              </a:ext>
            </a:extLst>
          </p:cNvPr>
          <p:cNvSpPr txBox="1">
            <a:spLocks/>
          </p:cNvSpPr>
          <p:nvPr/>
        </p:nvSpPr>
        <p:spPr>
          <a:xfrm>
            <a:off x="360977" y="3619030"/>
            <a:ext cx="4467099" cy="1710239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840" indent="0">
              <a:lnSpc>
                <a:spcPct val="150000"/>
              </a:lnSpc>
              <a:buNone/>
            </a:pPr>
            <a:r>
              <a:rPr lang="en-GB" sz="1800"/>
              <a:t>Considerations</a:t>
            </a:r>
            <a:endParaRPr lang="en-GB" sz="1400"/>
          </a:p>
          <a:p>
            <a:pPr marL="360000">
              <a:lnSpc>
                <a:spcPct val="150000"/>
              </a:lnSpc>
            </a:pPr>
            <a:r>
              <a:rPr lang="en-GB" sz="1400"/>
              <a:t>Automatically created every 8 hours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Create manually (before pause)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30 days retention period</a:t>
            </a:r>
          </a:p>
          <a:p>
            <a:pPr marL="0" indent="0">
              <a:buNone/>
            </a:pPr>
            <a:endParaRPr lang="en-US" sz="1400" b="1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sp>
        <p:nvSpPr>
          <p:cNvPr id="43" name="Subtitle">
            <a:extLst>
              <a:ext uri="{FF2B5EF4-FFF2-40B4-BE49-F238E27FC236}">
                <a16:creationId xmlns:a16="http://schemas.microsoft.com/office/drawing/2014/main" id="{5ABB6205-CDF8-492E-9F79-C14116AF56AE}"/>
              </a:ext>
            </a:extLst>
          </p:cNvPr>
          <p:cNvSpPr txBox="1">
            <a:spLocks/>
          </p:cNvSpPr>
          <p:nvPr/>
        </p:nvSpPr>
        <p:spPr>
          <a:xfrm>
            <a:off x="360978" y="1793272"/>
            <a:ext cx="4467099" cy="1710239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840" indent="0">
              <a:lnSpc>
                <a:spcPct val="150000"/>
              </a:lnSpc>
              <a:buNone/>
            </a:pPr>
            <a:r>
              <a:rPr lang="en-GB" sz="1800"/>
              <a:t>Use-cases</a:t>
            </a:r>
            <a:endParaRPr lang="en-GB" sz="1400"/>
          </a:p>
          <a:p>
            <a:pPr marL="360000">
              <a:lnSpc>
                <a:spcPct val="150000"/>
              </a:lnSpc>
            </a:pPr>
            <a:r>
              <a:rPr lang="en-GB" sz="1400"/>
              <a:t>Database corruption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Development purposes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Failed releases</a:t>
            </a:r>
            <a:endParaRPr lang="en-US" sz="1400" b="1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0448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Mirroring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C906A-C7AE-428C-B31B-6FA61EC0546E}"/>
              </a:ext>
            </a:extLst>
          </p:cNvPr>
          <p:cNvGrpSpPr/>
          <p:nvPr/>
        </p:nvGrpSpPr>
        <p:grpSpPr>
          <a:xfrm>
            <a:off x="5169618" y="1792502"/>
            <a:ext cx="6115050" cy="2978868"/>
            <a:chOff x="3650533" y="1722641"/>
            <a:chExt cx="6115050" cy="2978868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1AB4A1B-357E-41F9-B635-2B9231BF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50533" y="1722641"/>
              <a:ext cx="6115050" cy="286702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B5B7E-A050-4B08-81B4-E5442C7AB6B3}"/>
                </a:ext>
              </a:extLst>
            </p:cNvPr>
            <p:cNvSpPr txBox="1"/>
            <p:nvPr/>
          </p:nvSpPr>
          <p:spPr>
            <a:xfrm>
              <a:off x="3716180" y="4477822"/>
              <a:ext cx="1902373" cy="2236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700"/>
                <a:t>microsoft</a:t>
              </a:r>
            </a:p>
          </p:txBody>
        </p:sp>
      </p:grpSp>
      <p:sp>
        <p:nvSpPr>
          <p:cNvPr id="33" name="Subtitle">
            <a:extLst>
              <a:ext uri="{FF2B5EF4-FFF2-40B4-BE49-F238E27FC236}">
                <a16:creationId xmlns:a16="http://schemas.microsoft.com/office/drawing/2014/main" id="{CA8AE9DF-734B-459C-9A22-45E17CB543DF}"/>
              </a:ext>
            </a:extLst>
          </p:cNvPr>
          <p:cNvSpPr txBox="1">
            <a:spLocks/>
          </p:cNvSpPr>
          <p:nvPr/>
        </p:nvSpPr>
        <p:spPr>
          <a:xfrm>
            <a:off x="383095" y="1792502"/>
            <a:ext cx="2138879" cy="1710239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840" indent="0">
              <a:lnSpc>
                <a:spcPct val="150000"/>
              </a:lnSpc>
              <a:buNone/>
            </a:pPr>
            <a:r>
              <a:rPr lang="en-GB" sz="1800"/>
              <a:t>Use-cases</a:t>
            </a:r>
            <a:endParaRPr lang="en-GB" sz="1400"/>
          </a:p>
          <a:p>
            <a:pPr marL="360000">
              <a:lnSpc>
                <a:spcPct val="150000"/>
              </a:lnSpc>
            </a:pPr>
            <a:r>
              <a:rPr lang="en-GB" sz="1400"/>
              <a:t>Data engineering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Data science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Reporting</a:t>
            </a:r>
            <a:endParaRPr lang="en-US" sz="1400" b="1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sp>
        <p:nvSpPr>
          <p:cNvPr id="34" name="Subtitle">
            <a:extLst>
              <a:ext uri="{FF2B5EF4-FFF2-40B4-BE49-F238E27FC236}">
                <a16:creationId xmlns:a16="http://schemas.microsoft.com/office/drawing/2014/main" id="{23534099-1198-4D75-BE4A-E167701AC0C4}"/>
              </a:ext>
            </a:extLst>
          </p:cNvPr>
          <p:cNvSpPr txBox="1">
            <a:spLocks/>
          </p:cNvSpPr>
          <p:nvPr/>
        </p:nvSpPr>
        <p:spPr>
          <a:xfrm>
            <a:off x="501562" y="1076768"/>
            <a:ext cx="4467099" cy="492443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Near-realtime replication</a:t>
            </a:r>
            <a:endParaRPr lang="en-US" sz="1800" b="1"/>
          </a:p>
          <a:p>
            <a:pPr marL="0" indent="0">
              <a:buNone/>
            </a:pPr>
            <a:endParaRPr lang="en-US" sz="1400" b="1"/>
          </a:p>
          <a:p>
            <a:pPr marL="222840" indent="0">
              <a:lnSpc>
                <a:spcPct val="150000"/>
              </a:lnSpc>
              <a:buNone/>
            </a:pPr>
            <a:endParaRPr lang="en-GB" sz="1400"/>
          </a:p>
        </p:txBody>
      </p:sp>
      <p:sp>
        <p:nvSpPr>
          <p:cNvPr id="41" name="Subtitle">
            <a:extLst>
              <a:ext uri="{FF2B5EF4-FFF2-40B4-BE49-F238E27FC236}">
                <a16:creationId xmlns:a16="http://schemas.microsoft.com/office/drawing/2014/main" id="{16A958D0-5D85-4A43-8346-DFC7F6B2E543}"/>
              </a:ext>
            </a:extLst>
          </p:cNvPr>
          <p:cNvSpPr txBox="1">
            <a:spLocks/>
          </p:cNvSpPr>
          <p:nvPr/>
        </p:nvSpPr>
        <p:spPr>
          <a:xfrm>
            <a:off x="5535893" y="4794849"/>
            <a:ext cx="1601745" cy="1412574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840" indent="0">
              <a:lnSpc>
                <a:spcPct val="150000"/>
              </a:lnSpc>
              <a:buNone/>
            </a:pPr>
            <a:r>
              <a:rPr lang="en-GB" sz="1000"/>
              <a:t>Azure SQL Database</a:t>
            </a:r>
          </a:p>
          <a:p>
            <a:pPr marL="222840" indent="0">
              <a:lnSpc>
                <a:spcPct val="150000"/>
              </a:lnSpc>
              <a:buNone/>
            </a:pPr>
            <a:r>
              <a:rPr lang="en-GB" sz="1000"/>
              <a:t>Azure Cosmos DB</a:t>
            </a:r>
          </a:p>
          <a:p>
            <a:pPr marL="222840" indent="0">
              <a:lnSpc>
                <a:spcPct val="150000"/>
              </a:lnSpc>
              <a:buNone/>
            </a:pPr>
            <a:r>
              <a:rPr lang="en-GB" sz="1000"/>
              <a:t>Azure Databricks</a:t>
            </a:r>
          </a:p>
          <a:p>
            <a:pPr marL="222840" indent="0">
              <a:lnSpc>
                <a:spcPct val="150000"/>
              </a:lnSpc>
              <a:buNone/>
            </a:pPr>
            <a:r>
              <a:rPr lang="en-GB" sz="1000"/>
              <a:t>SQL Database</a:t>
            </a:r>
          </a:p>
          <a:p>
            <a:pPr marL="222840" indent="0">
              <a:lnSpc>
                <a:spcPct val="150000"/>
              </a:lnSpc>
              <a:buNone/>
            </a:pPr>
            <a:r>
              <a:rPr lang="en-GB" sz="1000"/>
              <a:t>Snowflake</a:t>
            </a:r>
            <a:endParaRPr lang="en-US" sz="1000"/>
          </a:p>
          <a:p>
            <a:pPr marL="222840" indent="0">
              <a:lnSpc>
                <a:spcPct val="150000"/>
              </a:lnSpc>
              <a:buNone/>
            </a:pPr>
            <a:endParaRPr lang="en-GB" sz="1000"/>
          </a:p>
        </p:txBody>
      </p:sp>
      <p:sp>
        <p:nvSpPr>
          <p:cNvPr id="44" name="Subtitle">
            <a:extLst>
              <a:ext uri="{FF2B5EF4-FFF2-40B4-BE49-F238E27FC236}">
                <a16:creationId xmlns:a16="http://schemas.microsoft.com/office/drawing/2014/main" id="{4A5B9EF2-C36E-4A35-84D4-C5973AAEC412}"/>
              </a:ext>
            </a:extLst>
          </p:cNvPr>
          <p:cNvSpPr txBox="1">
            <a:spLocks/>
          </p:cNvSpPr>
          <p:nvPr/>
        </p:nvSpPr>
        <p:spPr>
          <a:xfrm>
            <a:off x="383095" y="3926428"/>
            <a:ext cx="2684570" cy="1466195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840" indent="0">
              <a:lnSpc>
                <a:spcPct val="150000"/>
              </a:lnSpc>
              <a:buNone/>
            </a:pPr>
            <a:r>
              <a:rPr lang="en-GB" sz="1800"/>
              <a:t>Database mirroring</a:t>
            </a:r>
          </a:p>
          <a:p>
            <a:pPr marL="222840" indent="0">
              <a:lnSpc>
                <a:spcPct val="150000"/>
              </a:lnSpc>
              <a:buNone/>
            </a:pPr>
            <a:r>
              <a:rPr lang="en-GB" sz="1800"/>
              <a:t>Metadata mirroring</a:t>
            </a:r>
          </a:p>
          <a:p>
            <a:pPr marL="222840" indent="0">
              <a:lnSpc>
                <a:spcPct val="150000"/>
              </a:lnSpc>
              <a:buNone/>
            </a:pPr>
            <a:r>
              <a:rPr lang="en-GB" sz="1800"/>
              <a:t>Open mirroring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69417A-9213-412D-AD40-AC2A422CD65A}"/>
              </a:ext>
            </a:extLst>
          </p:cNvPr>
          <p:cNvSpPr/>
          <p:nvPr/>
        </p:nvSpPr>
        <p:spPr>
          <a:xfrm>
            <a:off x="474082" y="3864077"/>
            <a:ext cx="2210123" cy="165273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D2D9C52-7F31-4620-BC7C-6C54E24D965D}"/>
              </a:ext>
            </a:extLst>
          </p:cNvPr>
          <p:cNvSpPr/>
          <p:nvPr/>
        </p:nvSpPr>
        <p:spPr>
          <a:xfrm>
            <a:off x="5721263" y="4794850"/>
            <a:ext cx="1357964" cy="133310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623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9FD6996-4FC2-7209-9818-EB7FB4B05B74}"/>
              </a:ext>
            </a:extLst>
          </p:cNvPr>
          <p:cNvSpPr txBox="1">
            <a:spLocks/>
          </p:cNvSpPr>
          <p:nvPr/>
        </p:nvSpPr>
        <p:spPr>
          <a:xfrm>
            <a:off x="321008" y="1236356"/>
            <a:ext cx="4208374" cy="4737431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Monitor your capacities</a:t>
            </a:r>
          </a:p>
          <a:p>
            <a:pPr marL="360000">
              <a:lnSpc>
                <a:spcPct val="150000"/>
              </a:lnSpc>
            </a:pPr>
            <a:r>
              <a:rPr lang="en-US" sz="1400" dirty="0"/>
              <a:t>Charts display capacity usage over a 14-day period</a:t>
            </a:r>
          </a:p>
          <a:p>
            <a:pPr marL="360000">
              <a:lnSpc>
                <a:spcPct val="150000"/>
              </a:lnSpc>
            </a:pPr>
            <a:r>
              <a:rPr lang="en-US" sz="1400" dirty="0"/>
              <a:t>Helps you understand which workloads use more capacity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Essential for</a:t>
            </a:r>
          </a:p>
          <a:p>
            <a:pPr marL="360000">
              <a:lnSpc>
                <a:spcPct val="150000"/>
              </a:lnSpc>
            </a:pPr>
            <a:r>
              <a:rPr lang="en-US" sz="1400" dirty="0"/>
              <a:t>Informed decisions on how to use your capacity resources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sz="1400" b="1" dirty="0"/>
          </a:p>
          <a:p>
            <a:pPr marL="0" indent="0">
              <a:lnSpc>
                <a:spcPct val="150000"/>
              </a:lnSpc>
              <a:buNone/>
            </a:pPr>
            <a:endParaRPr lang="en-US" sz="1400" dirty="0"/>
          </a:p>
        </p:txBody>
      </p:sp>
      <p:grpSp>
        <p:nvGrpSpPr>
          <p:cNvPr id="6" name="Group 5" descr="Screenshot of the Fabric Capacity Metrics app, displaying Fabric utilization by capacity.">
            <a:extLst>
              <a:ext uri="{FF2B5EF4-FFF2-40B4-BE49-F238E27FC236}">
                <a16:creationId xmlns:a16="http://schemas.microsoft.com/office/drawing/2014/main" id="{4ABC67C4-0CE2-C4AF-ECE9-38175565CD1E}"/>
              </a:ext>
            </a:extLst>
          </p:cNvPr>
          <p:cNvGrpSpPr/>
          <p:nvPr/>
        </p:nvGrpSpPr>
        <p:grpSpPr>
          <a:xfrm>
            <a:off x="4906040" y="1236356"/>
            <a:ext cx="6964952" cy="5129213"/>
            <a:chOff x="4634910" y="1188510"/>
            <a:chExt cx="6964952" cy="51292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A6EEC3-483B-0E22-EBD9-C6267631745D}"/>
                </a:ext>
              </a:extLst>
            </p:cNvPr>
            <p:cNvSpPr/>
            <p:nvPr/>
          </p:nvSpPr>
          <p:spPr bwMode="auto">
            <a:xfrm>
              <a:off x="4634910" y="1188510"/>
              <a:ext cx="6964952" cy="51292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B488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A820F9-2792-3FD2-3D5E-01D1B5AE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0235" y="1322044"/>
              <a:ext cx="6794302" cy="4862144"/>
            </a:xfrm>
            <a:prstGeom prst="rect">
              <a:avLst/>
            </a:prstGeom>
          </p:spPr>
        </p:pic>
      </p:grpSp>
      <p:sp>
        <p:nvSpPr>
          <p:cNvPr id="8" name="Title">
            <a:extLst>
              <a:ext uri="{FF2B5EF4-FFF2-40B4-BE49-F238E27FC236}">
                <a16:creationId xmlns:a16="http://schemas.microsoft.com/office/drawing/2014/main" id="{DF562C1F-A6EC-42DC-8A52-6251CAB241CB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756363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Fabric capacity metrics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AFA0C-06ED-466C-96A7-0F78CC9291CE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98220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903486A-7C86-4501-A912-3DFA32B1AEEA}"/>
              </a:ext>
            </a:extLst>
          </p:cNvPr>
          <p:cNvSpPr txBox="1">
            <a:spLocks/>
          </p:cNvSpPr>
          <p:nvPr/>
        </p:nvSpPr>
        <p:spPr>
          <a:xfrm>
            <a:off x="197959" y="1347445"/>
            <a:ext cx="5004236" cy="4608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/>
              <a:t>Admin portal</a:t>
            </a:r>
            <a:endParaRPr lang="en-GB" sz="20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20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 dirty="0"/>
              <a:t>Domains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/>
              <a:t>Shortcuts</a:t>
            </a:r>
          </a:p>
        </p:txBody>
      </p:sp>
      <p:pic>
        <p:nvPicPr>
          <p:cNvPr id="8" name="Picture 7" descr="A computer screen with text and graphics&#10;&#10;Description automatically generated with medium confidence">
            <a:extLst>
              <a:ext uri="{FF2B5EF4-FFF2-40B4-BE49-F238E27FC236}">
                <a16:creationId xmlns:a16="http://schemas.microsoft.com/office/drawing/2014/main" id="{B3799320-106F-4682-9493-D6843F4D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98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903486A-7C86-4501-A912-3DFA32B1AEEA}"/>
              </a:ext>
            </a:extLst>
          </p:cNvPr>
          <p:cNvSpPr txBox="1">
            <a:spLocks/>
          </p:cNvSpPr>
          <p:nvPr/>
        </p:nvSpPr>
        <p:spPr>
          <a:xfrm>
            <a:off x="197959" y="152401"/>
            <a:ext cx="6175802" cy="65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800" b="1">
                <a:solidFill>
                  <a:schemeClr val="accent1">
                    <a:lumMod val="50000"/>
                  </a:schemeClr>
                </a:solidFill>
              </a:rPr>
              <a:t>Building blocks and Administration</a:t>
            </a:r>
            <a:endParaRPr lang="en-US" sz="20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b="1"/>
              <a:t>Assignment (2 or 3 persons)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800"/>
              <a:t>Take an environment that you can create or have created with Fabric.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GB" sz="180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/>
              <a:t>Ask </a:t>
            </a:r>
            <a:r>
              <a:rPr lang="en-US" sz="1800" b="1" dirty="0"/>
              <a:t>yourself the following questions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800"/>
              <a:t>Which components are relevant to your environment?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800"/>
              <a:t>How are they connected?</a:t>
            </a:r>
            <a:endParaRPr lang="en-US" sz="1800"/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800"/>
              <a:t>Which </a:t>
            </a:r>
            <a:r>
              <a:rPr lang="en-GB" sz="1800" dirty="0"/>
              <a:t>licence(s) are relevant to you? 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800" dirty="0"/>
              <a:t>Do you have external resources you want to access via shortcuts? 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800" dirty="0"/>
              <a:t>How would you set up domains and workspaces? 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800" dirty="0"/>
              <a:t>What kind of user groups can you </a:t>
            </a:r>
            <a:r>
              <a:rPr lang="en-GB" sz="1800"/>
              <a:t>define?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800"/>
              <a:t>What is our back-up and restore strategy?</a:t>
            </a:r>
            <a:endParaRPr lang="en-US" sz="1800" dirty="0"/>
          </a:p>
        </p:txBody>
      </p:sp>
      <p:pic>
        <p:nvPicPr>
          <p:cNvPr id="3" name="Picture 2" descr="A group of people sitting at tables in a room&#10;&#10;Description automatically generated">
            <a:extLst>
              <a:ext uri="{FF2B5EF4-FFF2-40B4-BE49-F238E27FC236}">
                <a16:creationId xmlns:a16="http://schemas.microsoft.com/office/drawing/2014/main" id="{AC7ACDBC-2D1F-48E7-A0BE-4CB770DCD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0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D6D63F-9BF4-4725-B4CD-2B7E4C50AE7B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1A0CD-F465-4ECF-B25A-AD896F21D0D9}"/>
              </a:ext>
            </a:extLst>
          </p:cNvPr>
          <p:cNvSpPr txBox="1"/>
          <p:nvPr/>
        </p:nvSpPr>
        <p:spPr>
          <a:xfrm>
            <a:off x="329248" y="1687165"/>
            <a:ext cx="4826951" cy="13910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Security</a:t>
            </a:r>
            <a:endParaRPr lang="nl-NL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83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28D177-5C63-479D-8443-D8D680BA57A3}"/>
              </a:ext>
            </a:extLst>
          </p:cNvPr>
          <p:cNvSpPr txBox="1">
            <a:spLocks/>
          </p:cNvSpPr>
          <p:nvPr/>
        </p:nvSpPr>
        <p:spPr>
          <a:xfrm>
            <a:off x="3606657" y="373096"/>
            <a:ext cx="2217684" cy="1048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  <a:endParaRPr kumimoji="0" lang="nl-NL" sz="4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1E436-624F-45D9-BF14-BF732574AD0B}"/>
              </a:ext>
            </a:extLst>
          </p:cNvPr>
          <p:cNvSpPr/>
          <p:nvPr/>
        </p:nvSpPr>
        <p:spPr>
          <a:xfrm>
            <a:off x="7711822" y="3486771"/>
            <a:ext cx="3293249" cy="406001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13:10 – 14:10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Lunch break</a:t>
            </a: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5F7504-F9A9-4CA3-9EB0-3589EAB70239}"/>
              </a:ext>
            </a:extLst>
          </p:cNvPr>
          <p:cNvSpPr/>
          <p:nvPr/>
        </p:nvSpPr>
        <p:spPr>
          <a:xfrm>
            <a:off x="2558913" y="1421967"/>
            <a:ext cx="4313175" cy="50711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blocks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A3333A-2EB9-4BF0-9710-2E52EB550AF7}"/>
              </a:ext>
            </a:extLst>
          </p:cNvPr>
          <p:cNvSpPr/>
          <p:nvPr/>
        </p:nvSpPr>
        <p:spPr>
          <a:xfrm>
            <a:off x="2558913" y="2200814"/>
            <a:ext cx="4313175" cy="50711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D353E2-1F0B-4471-98AE-702D982D774A}"/>
              </a:ext>
            </a:extLst>
          </p:cNvPr>
          <p:cNvSpPr/>
          <p:nvPr/>
        </p:nvSpPr>
        <p:spPr>
          <a:xfrm>
            <a:off x="2558911" y="2979661"/>
            <a:ext cx="4313175" cy="50711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710EF-DA13-4316-A5CE-A4E25EBC89E1}"/>
              </a:ext>
            </a:extLst>
          </p:cNvPr>
          <p:cNvSpPr/>
          <p:nvPr/>
        </p:nvSpPr>
        <p:spPr>
          <a:xfrm>
            <a:off x="2558913" y="3758508"/>
            <a:ext cx="4313175" cy="50711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Governance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D58DD1-4843-40CC-9BBA-FE4C2682F9BD}"/>
              </a:ext>
            </a:extLst>
          </p:cNvPr>
          <p:cNvSpPr/>
          <p:nvPr/>
        </p:nvSpPr>
        <p:spPr>
          <a:xfrm>
            <a:off x="2558912" y="4537355"/>
            <a:ext cx="4313175" cy="507110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8DCD3-DA0A-4C0B-9CE5-DF127DBEF460}"/>
              </a:ext>
            </a:extLst>
          </p:cNvPr>
          <p:cNvSpPr/>
          <p:nvPr/>
        </p:nvSpPr>
        <p:spPr>
          <a:xfrm>
            <a:off x="2558911" y="5316200"/>
            <a:ext cx="4313175" cy="507110"/>
          </a:xfrm>
          <a:prstGeom prst="rect">
            <a:avLst/>
          </a:prstGeom>
          <a:solidFill>
            <a:srgbClr val="44546A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18357-3B3A-422C-B621-248D2F52E904}"/>
              </a:ext>
            </a:extLst>
          </p:cNvPr>
          <p:cNvSpPr/>
          <p:nvPr/>
        </p:nvSpPr>
        <p:spPr>
          <a:xfrm>
            <a:off x="7711823" y="2453829"/>
            <a:ext cx="3293249" cy="406001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10:50 – 11:20 - Break</a:t>
            </a: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ED57B-98FB-456A-8C1A-F97958F54A58}"/>
              </a:ext>
            </a:extLst>
          </p:cNvPr>
          <p:cNvSpPr/>
          <p:nvPr/>
        </p:nvSpPr>
        <p:spPr>
          <a:xfrm>
            <a:off x="7711821" y="4519713"/>
            <a:ext cx="3293249" cy="406001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15:45 – 16:15 - Break</a:t>
            </a: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850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2C2DDBE-0C80-44A9-A259-2D7F9F690372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Manage Fabric Security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DF081-712F-4D9A-B558-617C21A22764}"/>
              </a:ext>
            </a:extLst>
          </p:cNvPr>
          <p:cNvSpPr txBox="1"/>
          <p:nvPr/>
        </p:nvSpPr>
        <p:spPr>
          <a:xfrm rot="10800000" flipH="1" flipV="1">
            <a:off x="6633065" y="5643568"/>
            <a:ext cx="855618" cy="4034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sz="800" dirty="0"/>
              <a:t>microsoft.com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2C67C-7BCA-4AC5-912D-BA4AA2671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11" y="1012726"/>
            <a:ext cx="7220009" cy="561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43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B001E76-8EE1-4255-A768-E835BC158212}"/>
              </a:ext>
            </a:extLst>
          </p:cNvPr>
          <p:cNvSpPr txBox="1">
            <a:spLocks/>
          </p:cNvSpPr>
          <p:nvPr/>
        </p:nvSpPr>
        <p:spPr>
          <a:xfrm>
            <a:off x="2056098" y="1472414"/>
            <a:ext cx="5869165" cy="49821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Data at Rest</a:t>
            </a:r>
          </a:p>
          <a:p>
            <a:pPr marL="360000" lvl="1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Encrypted by default using Microsoft-managed keys</a:t>
            </a:r>
          </a:p>
          <a:p>
            <a:pPr marL="360000" lvl="1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Customer managed keys (CMK) is on the roadmap</a:t>
            </a:r>
          </a:p>
          <a:p>
            <a:pPr marL="360000" lvl="1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Workaround: Use ADLS Gen2 and shortcuts</a:t>
            </a:r>
          </a:p>
          <a:p>
            <a:pPr marL="360000" lvl="1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For Power BI you still have BYOK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Data in Transit</a:t>
            </a:r>
          </a:p>
          <a:p>
            <a:pPr marL="360000" lvl="1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Across the public internet between Microsoft services: Encrypted  by minimum Transport Layer Security (TLS) 1.2.</a:t>
            </a:r>
          </a:p>
          <a:p>
            <a:pPr marL="360000" lvl="1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Inbound: Encrypted  by minimum Transport Layer Security (TLS) 1.2.</a:t>
            </a:r>
          </a:p>
          <a:p>
            <a:pPr marL="360000" lvl="1">
              <a:lnSpc>
                <a:spcPct val="150000"/>
              </a:lnSpc>
              <a:spcBef>
                <a:spcPts val="600"/>
              </a:spcBef>
            </a:pPr>
            <a:r>
              <a:rPr lang="en-US" sz="1400" dirty="0"/>
              <a:t>Outbound: Enforces TLS 1.2, but can be configured to use TLS 1.0 if the external infrastructure doesn’t support newer protocols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B421C-C481-41E6-8EF6-48C759E9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3" y="1555661"/>
            <a:ext cx="1075599" cy="1652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8BE11-C4D8-438D-AE45-44B78BED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50" y="3762694"/>
            <a:ext cx="1262338" cy="1652275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FCC19266-9687-4A12-808F-14D9699E6626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3092730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1423A-2811-4652-B6F7-9B6DB36E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1" y="1291722"/>
            <a:ext cx="6000206" cy="4846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9C18FF5-49A6-4094-A06D-C3F875A699EE}"/>
              </a:ext>
            </a:extLst>
          </p:cNvPr>
          <p:cNvSpPr txBox="1">
            <a:spLocks/>
          </p:cNvSpPr>
          <p:nvPr/>
        </p:nvSpPr>
        <p:spPr>
          <a:xfrm>
            <a:off x="226835" y="1045030"/>
            <a:ext cx="5390194" cy="19119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Private links</a:t>
            </a:r>
            <a:endParaRPr lang="en-US" sz="1400" dirty="0"/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Uses a private ip-address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Requests follows the configured network path (VNet)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When you want to block all access from the public internet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BF7AE13-E977-4888-A2B2-A119949FB629}"/>
              </a:ext>
            </a:extLst>
          </p:cNvPr>
          <p:cNvSpPr txBox="1">
            <a:spLocks/>
          </p:cNvSpPr>
          <p:nvPr/>
        </p:nvSpPr>
        <p:spPr>
          <a:xfrm>
            <a:off x="226835" y="3048899"/>
            <a:ext cx="5390194" cy="3089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Private link considerations</a:t>
            </a:r>
            <a:endParaRPr lang="en-US" sz="1200" b="1" dirty="0"/>
          </a:p>
          <a:p>
            <a:pPr marL="3600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You need a VNet data gateway for all data behind the firewall.</a:t>
            </a:r>
          </a:p>
          <a:p>
            <a:pPr marL="3600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Warehouse: No visual query and no copy data from and into a warehouse.</a:t>
            </a:r>
          </a:p>
          <a:p>
            <a:pPr marL="3600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Power BI: No live connection to a semantic model and dataflow. No direct lake mode, no subscriptions and export to PDF.</a:t>
            </a:r>
          </a:p>
          <a:p>
            <a:pPr marL="3600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Eventhouse: No ingesting data from OneLake, no connection from data pipelines, no shortcut.</a:t>
            </a:r>
          </a:p>
          <a:p>
            <a:pPr marL="3600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F64 and higher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sz="1200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F50D5D0-FC55-495E-997E-847044EB9E3E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Secure inbound traffic</a:t>
            </a:r>
          </a:p>
        </p:txBody>
      </p:sp>
    </p:spTree>
    <p:extLst>
      <p:ext uri="{BB962C8B-B14F-4D97-AF65-F5344CB8AC3E}">
        <p14:creationId xmlns:p14="http://schemas.microsoft.com/office/powerpoint/2010/main" val="146463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1423A-2811-4652-B6F7-9B6DB36E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1" y="1291722"/>
            <a:ext cx="6000206" cy="4846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9C18FF5-49A6-4094-A06D-C3F875A699EE}"/>
              </a:ext>
            </a:extLst>
          </p:cNvPr>
          <p:cNvSpPr txBox="1">
            <a:spLocks/>
          </p:cNvSpPr>
          <p:nvPr/>
        </p:nvSpPr>
        <p:spPr>
          <a:xfrm>
            <a:off x="226835" y="892630"/>
            <a:ext cx="5390194" cy="2539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sz="1800" b="1" dirty="0"/>
              <a:t>Entra conditional access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Access through the public internet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Microsoft Entra handles the authentication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Configure conditional access based on user, groups, device, IP location, application</a:t>
            </a:r>
          </a:p>
          <a:p>
            <a:pPr marL="931500" lvl="2" indent="-342900">
              <a:lnSpc>
                <a:spcPct val="150000"/>
              </a:lnSpc>
              <a:spcBef>
                <a:spcPts val="0"/>
              </a:spcBef>
            </a:pPr>
            <a:endParaRPr lang="en-US" sz="1200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BF7AE13-E977-4888-A2B2-A119949FB629}"/>
              </a:ext>
            </a:extLst>
          </p:cNvPr>
          <p:cNvSpPr txBox="1">
            <a:spLocks/>
          </p:cNvSpPr>
          <p:nvPr/>
        </p:nvSpPr>
        <p:spPr>
          <a:xfrm>
            <a:off x="226835" y="2762250"/>
            <a:ext cx="5390194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Applied policy examples</a:t>
            </a:r>
          </a:p>
          <a:p>
            <a:pPr marL="3600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Requiring multifactor authentication for users with administrative roles</a:t>
            </a:r>
          </a:p>
          <a:p>
            <a:pPr marL="3600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Blocking or granting access from specific locations</a:t>
            </a:r>
          </a:p>
          <a:p>
            <a:pPr marL="3600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Requiring organization-managed devices for specific applications</a:t>
            </a:r>
            <a:endParaRPr lang="en-US" sz="1400" dirty="0"/>
          </a:p>
          <a:p>
            <a:pPr>
              <a:lnSpc>
                <a:spcPct val="150000"/>
              </a:lnSpc>
              <a:buFontTx/>
              <a:buChar char="-"/>
            </a:pPr>
            <a:endParaRPr lang="en-US" sz="1200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D043DFD-0D8A-4058-9FFA-A6EF7939568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Secure inbound traffic</a:t>
            </a:r>
          </a:p>
        </p:txBody>
      </p:sp>
    </p:spTree>
    <p:extLst>
      <p:ext uri="{BB962C8B-B14F-4D97-AF65-F5344CB8AC3E}">
        <p14:creationId xmlns:p14="http://schemas.microsoft.com/office/powerpoint/2010/main" val="7684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17F85-A85F-47B6-A056-4BC8353B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262" y="1838928"/>
            <a:ext cx="5888827" cy="2180032"/>
          </a:xfrm>
          <a:prstGeom prst="rect">
            <a:avLst/>
          </a:prstGeom>
        </p:spPr>
      </p:pic>
      <p:sp>
        <p:nvSpPr>
          <p:cNvPr id="20" name="Subtitle">
            <a:extLst>
              <a:ext uri="{FF2B5EF4-FFF2-40B4-BE49-F238E27FC236}">
                <a16:creationId xmlns:a16="http://schemas.microsoft.com/office/drawing/2014/main" id="{D3EF4937-2E67-41CB-94E5-F12E43C0FC89}"/>
              </a:ext>
            </a:extLst>
          </p:cNvPr>
          <p:cNvSpPr txBox="1">
            <a:spLocks/>
          </p:cNvSpPr>
          <p:nvPr/>
        </p:nvSpPr>
        <p:spPr>
          <a:xfrm>
            <a:off x="501562" y="1830047"/>
            <a:ext cx="4467099" cy="4603897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/>
              <a:t>Why use it?</a:t>
            </a:r>
            <a:endParaRPr lang="en-US" sz="1800" b="1" dirty="0"/>
          </a:p>
          <a:p>
            <a:pPr marL="360000">
              <a:lnSpc>
                <a:spcPct val="150000"/>
              </a:lnSpc>
            </a:pPr>
            <a:r>
              <a:rPr lang="en-US" sz="1400"/>
              <a:t>Connect item in workspace to external storages</a:t>
            </a:r>
          </a:p>
          <a:p>
            <a:pPr marL="360000">
              <a:lnSpc>
                <a:spcPct val="150000"/>
              </a:lnSpc>
            </a:pPr>
            <a:r>
              <a:rPr lang="en-US" sz="1400"/>
              <a:t>Authentication for trusted workspaces (ADLS Gen2)</a:t>
            </a:r>
            <a:endParaRPr lang="en-US" sz="1400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/>
              <a:t>Considerations</a:t>
            </a:r>
            <a:endParaRPr lang="en-US" sz="1800" b="1" dirty="0"/>
          </a:p>
          <a:p>
            <a:pPr marL="360000">
              <a:lnSpc>
                <a:spcPct val="150000"/>
              </a:lnSpc>
            </a:pPr>
            <a:r>
              <a:rPr lang="en-GB" sz="1400"/>
              <a:t>Lifecycle tied to workspace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Admin rights required</a:t>
            </a:r>
          </a:p>
          <a:p>
            <a:pPr marL="360000">
              <a:lnSpc>
                <a:spcPct val="150000"/>
              </a:lnSpc>
            </a:pPr>
            <a:r>
              <a:rPr lang="en-GB" sz="1400"/>
              <a:t>Do not modify service principal directly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0C4E2-CB29-49A2-A4AE-BDDF28A6DF71}"/>
              </a:ext>
            </a:extLst>
          </p:cNvPr>
          <p:cNvSpPr txBox="1"/>
          <p:nvPr/>
        </p:nvSpPr>
        <p:spPr>
          <a:xfrm>
            <a:off x="501562" y="895407"/>
            <a:ext cx="9304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Workspace Managed Identity</a:t>
            </a:r>
            <a:endParaRPr lang="en-GB" sz="1600"/>
          </a:p>
          <a:p>
            <a:r>
              <a:rPr lang="en-GB" sz="1600"/>
              <a:t>Automatically managed service principal associated with a Fabric workspace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9F0F6BA0-B1FB-4533-81B7-340C6D7B7BA9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Secure outbound traffic</a:t>
            </a:r>
          </a:p>
        </p:txBody>
      </p:sp>
    </p:spTree>
    <p:extLst>
      <p:ext uri="{BB962C8B-B14F-4D97-AF65-F5344CB8AC3E}">
        <p14:creationId xmlns:p14="http://schemas.microsoft.com/office/powerpoint/2010/main" val="2345165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9C18FF5-49A6-4094-A06D-C3F875A699EE}"/>
              </a:ext>
            </a:extLst>
          </p:cNvPr>
          <p:cNvSpPr txBox="1">
            <a:spLocks/>
          </p:cNvSpPr>
          <p:nvPr/>
        </p:nvSpPr>
        <p:spPr>
          <a:xfrm>
            <a:off x="226835" y="1045030"/>
            <a:ext cx="5390194" cy="20364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Managed VNets</a:t>
            </a:r>
            <a:endParaRPr lang="en-US" sz="1600" b="1" dirty="0"/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Network isolation for spark workloads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The managed VNet is provisioned automatically when the job starts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No use of starter pools (pre-warmed clusters in a shared hosted VNet)</a:t>
            </a:r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E70854D-E15E-409B-99D3-99B4726B9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9" y="1408247"/>
            <a:ext cx="6499994" cy="3354671"/>
          </a:xfrm>
          <a:prstGeom prst="rect">
            <a:avLst/>
          </a:prstGeom>
          <a:ln>
            <a:solidFill>
              <a:srgbClr val="2B4889"/>
            </a:solidFill>
          </a:ln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091277FC-4DD6-412F-A5AE-8802907B488E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Secure outbound traffic</a:t>
            </a:r>
          </a:p>
        </p:txBody>
      </p:sp>
    </p:spTree>
    <p:extLst>
      <p:ext uri="{BB962C8B-B14F-4D97-AF65-F5344CB8AC3E}">
        <p14:creationId xmlns:p14="http://schemas.microsoft.com/office/powerpoint/2010/main" val="478865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2759CD-C643-4832-BF25-34B4D9AE91EA}"/>
              </a:ext>
            </a:extLst>
          </p:cNvPr>
          <p:cNvGrpSpPr/>
          <p:nvPr/>
        </p:nvGrpSpPr>
        <p:grpSpPr>
          <a:xfrm>
            <a:off x="6096000" y="1347445"/>
            <a:ext cx="5755815" cy="4341095"/>
            <a:chOff x="1614152" y="1169461"/>
            <a:chExt cx="5755815" cy="4341095"/>
          </a:xfrm>
        </p:grpSpPr>
        <p:pic>
          <p:nvPicPr>
            <p:cNvPr id="1026" name="Picture 2" descr="Gateway overview">
              <a:extLst>
                <a:ext uri="{FF2B5EF4-FFF2-40B4-BE49-F238E27FC236}">
                  <a16:creationId xmlns:a16="http://schemas.microsoft.com/office/drawing/2014/main" id="{2C50CD47-C072-4054-954E-0CF9120387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152" y="1169461"/>
              <a:ext cx="5755815" cy="4163110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927F37-74F3-452B-BDB9-CFB48FF393DC}"/>
                </a:ext>
              </a:extLst>
            </p:cNvPr>
            <p:cNvSpPr txBox="1"/>
            <p:nvPr/>
          </p:nvSpPr>
          <p:spPr>
            <a:xfrm>
              <a:off x="6494779" y="5335992"/>
              <a:ext cx="850125" cy="1745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microsoft.com</a:t>
              </a:r>
              <a:endParaRPr kumimoji="0" lang="nl-NL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1449DEC-BFBF-4E76-A16B-F67AB0B77AE1}"/>
              </a:ext>
            </a:extLst>
          </p:cNvPr>
          <p:cNvSpPr txBox="1">
            <a:spLocks/>
          </p:cNvSpPr>
          <p:nvPr/>
        </p:nvSpPr>
        <p:spPr>
          <a:xfrm>
            <a:off x="197959" y="1347445"/>
            <a:ext cx="5755814" cy="1447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Why you need one?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Your data source is located on-premises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Your data source is located in a private network (like an Azure VNet)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 require a host for connector software (custom data connectors)</a:t>
            </a:r>
            <a:endParaRPr lang="en-GB" sz="120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4E16BC8-73CE-440B-B011-DEA5B5AF92D5}"/>
              </a:ext>
            </a:extLst>
          </p:cNvPr>
          <p:cNvSpPr txBox="1">
            <a:spLocks/>
          </p:cNvSpPr>
          <p:nvPr/>
        </p:nvSpPr>
        <p:spPr>
          <a:xfrm>
            <a:off x="197959" y="3015434"/>
            <a:ext cx="5390194" cy="1447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Which type of data gateway do you </a:t>
            </a:r>
            <a:r>
              <a:rPr lang="en-US" sz="1800" b="1"/>
              <a:t>need?</a:t>
            </a:r>
            <a:endParaRPr lang="en-GB" sz="1400" dirty="0"/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On-premises data gateway (standard mode)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Virtual network (VNet) gateway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F4969CC3-71EA-455C-A7BC-9497E13CFF38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Data gateway</a:t>
            </a:r>
          </a:p>
        </p:txBody>
      </p:sp>
    </p:spTree>
    <p:extLst>
      <p:ext uri="{BB962C8B-B14F-4D97-AF65-F5344CB8AC3E}">
        <p14:creationId xmlns:p14="http://schemas.microsoft.com/office/powerpoint/2010/main" val="2305621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1449DEC-BFBF-4E76-A16B-F67AB0B77AE1}"/>
              </a:ext>
            </a:extLst>
          </p:cNvPr>
          <p:cNvSpPr txBox="1">
            <a:spLocks/>
          </p:cNvSpPr>
          <p:nvPr/>
        </p:nvSpPr>
        <p:spPr>
          <a:xfrm>
            <a:off x="140208" y="1455296"/>
            <a:ext cx="4961182" cy="25122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On-premises data gateway (standard mode)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1400" dirty="0"/>
              <a:t>The gateway transfers data from on-premises data source to cloud services.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1400" dirty="0"/>
              <a:t>The gateway transfers data from cloud data source to cloud services in specific scenarios like custom data connectors.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1400" dirty="0"/>
              <a:t>The data gateway is installed on an always-on VM.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400" dirty="0"/>
              <a:t>4/5/6. Users can connect to the data sources behind the gateway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D98CE-8864-4D39-8677-3786A3900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645" y="1455296"/>
            <a:ext cx="6651708" cy="3947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BEE28-A811-4F16-8967-21FDCB6E7332}"/>
              </a:ext>
            </a:extLst>
          </p:cNvPr>
          <p:cNvSpPr txBox="1"/>
          <p:nvPr/>
        </p:nvSpPr>
        <p:spPr>
          <a:xfrm>
            <a:off x="10976627" y="5418113"/>
            <a:ext cx="850125" cy="174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microsoft.com</a:t>
            </a:r>
            <a:endParaRPr kumimoji="0" lang="nl-NL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D4A98B7D-D033-4E9C-9D82-8A49ABEC956B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Data gateway</a:t>
            </a:r>
          </a:p>
        </p:txBody>
      </p:sp>
    </p:spTree>
    <p:extLst>
      <p:ext uri="{BB962C8B-B14F-4D97-AF65-F5344CB8AC3E}">
        <p14:creationId xmlns:p14="http://schemas.microsoft.com/office/powerpoint/2010/main" val="2660366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1449DEC-BFBF-4E76-A16B-F67AB0B77AE1}"/>
              </a:ext>
            </a:extLst>
          </p:cNvPr>
          <p:cNvSpPr txBox="1">
            <a:spLocks/>
          </p:cNvSpPr>
          <p:nvPr/>
        </p:nvSpPr>
        <p:spPr>
          <a:xfrm>
            <a:off x="140208" y="1455296"/>
            <a:ext cx="4961182" cy="3097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Virtual network (VNet) gateway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1400" dirty="0"/>
              <a:t>The gateway transfers data from data source in a private network to cloud services.</a:t>
            </a:r>
          </a:p>
          <a:p>
            <a:pPr marL="360000" lvl="1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1400" dirty="0"/>
              <a:t>The VNet data gateway is a Microsoft managed service. You centrally manage the VNet data gateway from the Azure portal and the Power Platform admin portal.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400" dirty="0"/>
              <a:t>3/4/5. Users can connect to the data sources behind the gateway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400" dirty="0"/>
              <a:t>Typically used in in conjunction with private endpoints for Azure data sources to ensure that no traffic is ever exposed to a public endpoint.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C5A1D-C488-4210-8402-4430D631C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645" y="1455296"/>
            <a:ext cx="6651708" cy="3947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975BA-319A-47E2-91CD-E9D811F71B70}"/>
              </a:ext>
            </a:extLst>
          </p:cNvPr>
          <p:cNvSpPr txBox="1"/>
          <p:nvPr/>
        </p:nvSpPr>
        <p:spPr>
          <a:xfrm>
            <a:off x="10984001" y="5410740"/>
            <a:ext cx="850125" cy="174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microsoft.com</a:t>
            </a:r>
            <a:endParaRPr kumimoji="0" lang="nl-NL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C8AC94F9-2539-458C-8A7E-F94AB588133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Data gateway</a:t>
            </a:r>
          </a:p>
        </p:txBody>
      </p:sp>
    </p:spTree>
    <p:extLst>
      <p:ext uri="{BB962C8B-B14F-4D97-AF65-F5344CB8AC3E}">
        <p14:creationId xmlns:p14="http://schemas.microsoft.com/office/powerpoint/2010/main" val="3938670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2759CD-C643-4832-BF25-34B4D9AE91EA}"/>
              </a:ext>
            </a:extLst>
          </p:cNvPr>
          <p:cNvGrpSpPr/>
          <p:nvPr/>
        </p:nvGrpSpPr>
        <p:grpSpPr>
          <a:xfrm>
            <a:off x="6096000" y="1347445"/>
            <a:ext cx="5755815" cy="4341095"/>
            <a:chOff x="1614152" y="1169461"/>
            <a:chExt cx="5755815" cy="4341095"/>
          </a:xfrm>
        </p:grpSpPr>
        <p:pic>
          <p:nvPicPr>
            <p:cNvPr id="1026" name="Picture 2" descr="Gateway overview">
              <a:extLst>
                <a:ext uri="{FF2B5EF4-FFF2-40B4-BE49-F238E27FC236}">
                  <a16:creationId xmlns:a16="http://schemas.microsoft.com/office/drawing/2014/main" id="{2C50CD47-C072-4054-954E-0CF9120387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152" y="1169461"/>
              <a:ext cx="5755815" cy="4163110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927F37-74F3-452B-BDB9-CFB48FF393DC}"/>
                </a:ext>
              </a:extLst>
            </p:cNvPr>
            <p:cNvSpPr txBox="1"/>
            <p:nvPr/>
          </p:nvSpPr>
          <p:spPr>
            <a:xfrm>
              <a:off x="6494779" y="5335992"/>
              <a:ext cx="850125" cy="1745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microsoft.com</a:t>
              </a:r>
              <a:endParaRPr kumimoji="0" lang="nl-NL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1449DEC-BFBF-4E76-A16B-F67AB0B77AE1}"/>
              </a:ext>
            </a:extLst>
          </p:cNvPr>
          <p:cNvSpPr txBox="1">
            <a:spLocks/>
          </p:cNvSpPr>
          <p:nvPr/>
        </p:nvSpPr>
        <p:spPr>
          <a:xfrm>
            <a:off x="197958" y="1156945"/>
            <a:ext cx="5688491" cy="1447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Why you need one?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Your data source is located on-premises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Your data source is located in a private network (like an Azure VNet)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 require a host for connector software (custom data connectors)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4E16BC8-73CE-440B-B011-DEA5B5AF92D5}"/>
              </a:ext>
            </a:extLst>
          </p:cNvPr>
          <p:cNvSpPr txBox="1">
            <a:spLocks/>
          </p:cNvSpPr>
          <p:nvPr/>
        </p:nvSpPr>
        <p:spPr>
          <a:xfrm>
            <a:off x="197959" y="2824934"/>
            <a:ext cx="5390194" cy="1447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Which type of data gateway do you need?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On-premises </a:t>
            </a:r>
            <a:r>
              <a:rPr lang="en-GB" sz="1400" dirty="0"/>
              <a:t>data gateway (standard mode)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Virtual network (VNet) gateway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56AD3A4-1444-441E-A509-9F8A63C9D370}"/>
              </a:ext>
            </a:extLst>
          </p:cNvPr>
          <p:cNvSpPr txBox="1">
            <a:spLocks/>
          </p:cNvSpPr>
          <p:nvPr/>
        </p:nvSpPr>
        <p:spPr>
          <a:xfrm>
            <a:off x="197959" y="4381613"/>
            <a:ext cx="5688490" cy="1731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Other options to consider for on-premises data gateway: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Gateway cluster for better availability and performance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DTAP environments to split workloads</a:t>
            </a:r>
          </a:p>
          <a:p>
            <a:pPr marL="360000" lvl="2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Consider the location of your gateway. Ensure residency requirements</a:t>
            </a:r>
            <a:endParaRPr lang="en-GB" sz="1000" dirty="0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724F45D2-D140-4E0A-B4EB-C32F4F2251E7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Data gateway</a:t>
            </a:r>
          </a:p>
        </p:txBody>
      </p:sp>
    </p:spTree>
    <p:extLst>
      <p:ext uri="{BB962C8B-B14F-4D97-AF65-F5344CB8AC3E}">
        <p14:creationId xmlns:p14="http://schemas.microsoft.com/office/powerpoint/2010/main" val="195827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D6D63F-9BF4-4725-B4CD-2B7E4C50AE7B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1A0CD-F465-4ECF-B25A-AD896F21D0D9}"/>
              </a:ext>
            </a:extLst>
          </p:cNvPr>
          <p:cNvSpPr txBox="1"/>
          <p:nvPr/>
        </p:nvSpPr>
        <p:spPr>
          <a:xfrm>
            <a:off x="329248" y="1687165"/>
            <a:ext cx="4826951" cy="13910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Building blocks</a:t>
            </a:r>
            <a:endParaRPr lang="nl-NL" sz="4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14FBC9B0-F6E8-466E-A753-0251E8710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33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363A6C2-5246-4F88-9593-FF4646471261}"/>
              </a:ext>
            </a:extLst>
          </p:cNvPr>
          <p:cNvSpPr/>
          <p:nvPr/>
        </p:nvSpPr>
        <p:spPr>
          <a:xfrm>
            <a:off x="676836" y="1455158"/>
            <a:ext cx="5096436" cy="39476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Microsoft Fabric (OneLake)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5FFAFEC-9958-4026-959B-396719BCEB76}"/>
              </a:ext>
            </a:extLst>
          </p:cNvPr>
          <p:cNvGrpSpPr/>
          <p:nvPr/>
        </p:nvGrpSpPr>
        <p:grpSpPr>
          <a:xfrm>
            <a:off x="1160255" y="4088907"/>
            <a:ext cx="1804889" cy="964799"/>
            <a:chOff x="1255111" y="4518318"/>
            <a:chExt cx="1804889" cy="96479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B04D26-F207-4B11-A0BC-5331903B6BA6}"/>
                </a:ext>
              </a:extLst>
            </p:cNvPr>
            <p:cNvSpPr/>
            <p:nvPr/>
          </p:nvSpPr>
          <p:spPr>
            <a:xfrm>
              <a:off x="1255111" y="4518318"/>
              <a:ext cx="1804889" cy="9647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Files, shortcuts, tables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83674FA-0226-4750-BE5F-8F103EE14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5756" y="4938947"/>
              <a:ext cx="286143" cy="36485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0023B41-127D-4231-816C-22E172DB6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8225" y="4962486"/>
              <a:ext cx="296363" cy="31778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08FF8E9-37AD-4B38-B66A-773C2B0FB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7101" y="4956602"/>
              <a:ext cx="286143" cy="329549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8C7ED8-A963-4658-9C7E-337AB8C57A45}"/>
              </a:ext>
            </a:extLst>
          </p:cNvPr>
          <p:cNvGrpSpPr/>
          <p:nvPr/>
        </p:nvGrpSpPr>
        <p:grpSpPr>
          <a:xfrm>
            <a:off x="3548269" y="4087115"/>
            <a:ext cx="1804889" cy="964799"/>
            <a:chOff x="1255111" y="4518318"/>
            <a:chExt cx="1804889" cy="96479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EBAB62B-1E00-46C3-ABB8-81E42531DF12}"/>
                </a:ext>
              </a:extLst>
            </p:cNvPr>
            <p:cNvSpPr/>
            <p:nvPr/>
          </p:nvSpPr>
          <p:spPr>
            <a:xfrm>
              <a:off x="1255111" y="4518318"/>
              <a:ext cx="1804889" cy="9647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Files, shortcuts, tables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A146C74-A7C6-414A-B0DC-7D974C7A0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5756" y="4938947"/>
              <a:ext cx="286143" cy="36485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2DE2C49-3D2D-4A62-B850-9EF71E0D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8225" y="4962486"/>
              <a:ext cx="296363" cy="31778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08CB8E8-E680-4593-8DE3-8745BBA9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7101" y="4956602"/>
              <a:ext cx="286143" cy="329549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7321CBE-CE9B-4B16-A6E5-09983198B142}"/>
              </a:ext>
            </a:extLst>
          </p:cNvPr>
          <p:cNvGrpSpPr/>
          <p:nvPr/>
        </p:nvGrpSpPr>
        <p:grpSpPr>
          <a:xfrm>
            <a:off x="1221837" y="2338823"/>
            <a:ext cx="4050173" cy="964934"/>
            <a:chOff x="6003503" y="2824847"/>
            <a:chExt cx="4050173" cy="96493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6A2CEE6-C7E5-4405-AF38-A612B74D21F4}"/>
                </a:ext>
              </a:extLst>
            </p:cNvPr>
            <p:cNvGrpSpPr/>
            <p:nvPr/>
          </p:nvGrpSpPr>
          <p:grpSpPr>
            <a:xfrm>
              <a:off x="6003503" y="2824847"/>
              <a:ext cx="1700107" cy="964799"/>
              <a:chOff x="1407394" y="2739496"/>
              <a:chExt cx="1700107" cy="96479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0F6524C-947B-44E0-A277-B4CECEFB9AF5}"/>
                  </a:ext>
                </a:extLst>
              </p:cNvPr>
              <p:cNvSpPr/>
              <p:nvPr/>
            </p:nvSpPr>
            <p:spPr>
              <a:xfrm>
                <a:off x="1407394" y="2739496"/>
                <a:ext cx="1700107" cy="96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Workspace</a:t>
                </a:r>
                <a:endPara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58941E7-AD10-4C53-B2A8-1A2417D74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6303" y="3150157"/>
                <a:ext cx="399265" cy="406591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4FB3C20-3CA1-4038-AE2C-239EA2405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3942" y="3154550"/>
                <a:ext cx="399265" cy="397805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642FD0EB-E17C-4F5F-9E34-CADBA8630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81582" y="3156089"/>
                <a:ext cx="394727" cy="394727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CCBFC44-1EEB-4D50-94D8-16351BBD7593}"/>
                </a:ext>
              </a:extLst>
            </p:cNvPr>
            <p:cNvGrpSpPr/>
            <p:nvPr/>
          </p:nvGrpSpPr>
          <p:grpSpPr>
            <a:xfrm>
              <a:off x="8353569" y="2824982"/>
              <a:ext cx="1700107" cy="964799"/>
              <a:chOff x="3781707" y="2739631"/>
              <a:chExt cx="1700107" cy="964799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5E16E54-A05C-479A-B150-5048A3D55581}"/>
                  </a:ext>
                </a:extLst>
              </p:cNvPr>
              <p:cNvSpPr/>
              <p:nvPr/>
            </p:nvSpPr>
            <p:spPr>
              <a:xfrm>
                <a:off x="3781707" y="2739631"/>
                <a:ext cx="1700107" cy="96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Workspace</a:t>
                </a:r>
                <a:endPara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B6512E3-79DE-452C-85EE-11ABAFA35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1309" y="3159677"/>
                <a:ext cx="334640" cy="40659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50D8716-C272-4BD0-B5B3-2B319742C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9654" y="3161131"/>
                <a:ext cx="399999" cy="403682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7130762E-8D89-4447-B854-D3AE87D66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03358" y="3161266"/>
                <a:ext cx="326891" cy="403412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6A6D8216-CE9B-49FE-A337-3C98321F4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73953" y="3155087"/>
                <a:ext cx="337727" cy="415770"/>
              </a:xfrm>
              <a:prstGeom prst="rect">
                <a:avLst/>
              </a:prstGeom>
            </p:spPr>
          </p:pic>
        </p:grp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39A9291-A01D-498E-BCCE-54C09D0F3BFF}"/>
              </a:ext>
            </a:extLst>
          </p:cNvPr>
          <p:cNvCxnSpPr>
            <a:cxnSpLocks/>
          </p:cNvCxnSpPr>
          <p:nvPr/>
        </p:nvCxnSpPr>
        <p:spPr>
          <a:xfrm>
            <a:off x="4465188" y="3346924"/>
            <a:ext cx="1" cy="74198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8407CB6-4D87-4FF9-9D66-F24A62329160}"/>
              </a:ext>
            </a:extLst>
          </p:cNvPr>
          <p:cNvCxnSpPr>
            <a:cxnSpLocks/>
          </p:cNvCxnSpPr>
          <p:nvPr/>
        </p:nvCxnSpPr>
        <p:spPr>
          <a:xfrm flipH="1">
            <a:off x="4712740" y="1646750"/>
            <a:ext cx="1774460" cy="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FB003BE-1CC7-4150-8C01-B8224A2BEAFA}"/>
              </a:ext>
            </a:extLst>
          </p:cNvPr>
          <p:cNvCxnSpPr>
            <a:cxnSpLocks/>
          </p:cNvCxnSpPr>
          <p:nvPr/>
        </p:nvCxnSpPr>
        <p:spPr>
          <a:xfrm>
            <a:off x="2062699" y="3346924"/>
            <a:ext cx="1" cy="74198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F488309-8FE2-41A9-835F-177AE1492517}"/>
              </a:ext>
            </a:extLst>
          </p:cNvPr>
          <p:cNvSpPr txBox="1"/>
          <p:nvPr/>
        </p:nvSpPr>
        <p:spPr>
          <a:xfrm>
            <a:off x="6487200" y="1419159"/>
            <a:ext cx="4291200" cy="4551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Platform level access. Authentication through Microsoft Entra ID. Optional private link or conditional access.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80E7A7E-8DCA-472E-8272-26FA865ABE9A}"/>
              </a:ext>
            </a:extLst>
          </p:cNvPr>
          <p:cNvCxnSpPr>
            <a:cxnSpLocks/>
          </p:cNvCxnSpPr>
          <p:nvPr/>
        </p:nvCxnSpPr>
        <p:spPr>
          <a:xfrm flipH="1">
            <a:off x="5152186" y="2571236"/>
            <a:ext cx="1335014" cy="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D155155-25AC-4705-845A-51B41860F47A}"/>
              </a:ext>
            </a:extLst>
          </p:cNvPr>
          <p:cNvSpPr txBox="1"/>
          <p:nvPr/>
        </p:nvSpPr>
        <p:spPr>
          <a:xfrm>
            <a:off x="6487200" y="2380624"/>
            <a:ext cx="4291200" cy="4318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Workspace level access. Managing artifacts and data access through these artifacts.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9B97A5E-258F-475A-99AB-91AE2AF13D29}"/>
              </a:ext>
            </a:extLst>
          </p:cNvPr>
          <p:cNvCxnSpPr>
            <a:cxnSpLocks/>
          </p:cNvCxnSpPr>
          <p:nvPr/>
        </p:nvCxnSpPr>
        <p:spPr>
          <a:xfrm flipH="1">
            <a:off x="5201876" y="3062948"/>
            <a:ext cx="1301670" cy="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D8113A3C-6574-4387-95A2-893CFEC07C18}"/>
              </a:ext>
            </a:extLst>
          </p:cNvPr>
          <p:cNvSpPr txBox="1"/>
          <p:nvPr/>
        </p:nvSpPr>
        <p:spPr>
          <a:xfrm>
            <a:off x="6503546" y="2858221"/>
            <a:ext cx="4291200" cy="7290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Compute security. User specific security applied during compute. e.g. RLS, OLS on a SQL analytics endpoint, warehouse), and semantic model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7041849-07F2-4779-8E8D-277AED671C44}"/>
              </a:ext>
            </a:extLst>
          </p:cNvPr>
          <p:cNvCxnSpPr>
            <a:cxnSpLocks/>
          </p:cNvCxnSpPr>
          <p:nvPr/>
        </p:nvCxnSpPr>
        <p:spPr>
          <a:xfrm flipH="1">
            <a:off x="5201876" y="4725514"/>
            <a:ext cx="1301670" cy="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8C3A8AA0-049D-400C-B01C-97248890C54C}"/>
              </a:ext>
            </a:extLst>
          </p:cNvPr>
          <p:cNvSpPr txBox="1"/>
          <p:nvPr/>
        </p:nvSpPr>
        <p:spPr>
          <a:xfrm>
            <a:off x="6503546" y="4525399"/>
            <a:ext cx="4291200" cy="6919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Item level access. e.g. </a:t>
            </a:r>
            <a:r>
              <a:rPr lang="en-GB" sz="1200">
                <a:solidFill>
                  <a:schemeClr val="bg2">
                    <a:lumMod val="25000"/>
                  </a:schemeClr>
                </a:solidFill>
              </a:rPr>
              <a:t>ReadAll</a:t>
            </a:r>
            <a:r>
              <a:rPr lang="en-GB" sz="1200" dirty="0">
                <a:solidFill>
                  <a:schemeClr val="bg2">
                    <a:lumMod val="25000"/>
                  </a:schemeClr>
                </a:solidFill>
              </a:rPr>
              <a:t> access on a Lakehouse or read access to only a subset of data within a Lakehouse (schemas, tables, rows, columns).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C4CEA13-7908-4F33-938F-A35C68BD8768}"/>
              </a:ext>
            </a:extLst>
          </p:cNvPr>
          <p:cNvSpPr txBox="1"/>
          <p:nvPr/>
        </p:nvSpPr>
        <p:spPr>
          <a:xfrm>
            <a:off x="3986895" y="5762116"/>
            <a:ext cx="4291200" cy="4551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But what about OneLake level security?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6C162622-AC99-4A52-91F5-E5EBF5E3C289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Fabric data security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FBBAC4F-6A5A-4619-8668-1EBEB60747DF}"/>
              </a:ext>
            </a:extLst>
          </p:cNvPr>
          <p:cNvSpPr txBox="1">
            <a:spLocks/>
          </p:cNvSpPr>
          <p:nvPr/>
        </p:nvSpPr>
        <p:spPr>
          <a:xfrm>
            <a:off x="501563" y="657890"/>
            <a:ext cx="43752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Multiple layers of security and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5385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CC5A678-2C60-48C6-97C9-2399B9555438}"/>
              </a:ext>
            </a:extLst>
          </p:cNvPr>
          <p:cNvSpPr txBox="1">
            <a:spLocks/>
          </p:cNvSpPr>
          <p:nvPr/>
        </p:nvSpPr>
        <p:spPr>
          <a:xfrm>
            <a:off x="197959" y="1347446"/>
            <a:ext cx="5390194" cy="40818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Viewer</a:t>
            </a:r>
            <a:endParaRPr lang="en-US" sz="1600" b="1" dirty="0"/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Can view all content in the workspace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Contributor</a:t>
            </a:r>
            <a:endParaRPr lang="en-US" sz="1600" b="1" dirty="0"/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Can also modify content in the workspace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Member</a:t>
            </a:r>
            <a:endParaRPr lang="en-US" sz="1600" b="1" dirty="0"/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Can also share content in the workspace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Admin</a:t>
            </a:r>
            <a:endParaRPr lang="en-US" sz="1600" b="1" dirty="0"/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Can also manage permission and delete the workspace</a:t>
            </a:r>
            <a:endParaRPr lang="en-US" sz="1400" b="1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2D25AE7-CB93-416C-B948-AF924C32B034}"/>
              </a:ext>
            </a:extLst>
          </p:cNvPr>
          <p:cNvSpPr txBox="1">
            <a:spLocks/>
          </p:cNvSpPr>
          <p:nvPr/>
        </p:nvSpPr>
        <p:spPr>
          <a:xfrm>
            <a:off x="197959" y="2657661"/>
            <a:ext cx="5390194" cy="1212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734D4-2FD7-4013-BC10-B6EF69B9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49" y="1391260"/>
            <a:ext cx="2607372" cy="374527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E816E7A4-6A35-46E6-8657-539C69B5E8E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Workspace level access</a:t>
            </a:r>
          </a:p>
        </p:txBody>
      </p:sp>
    </p:spTree>
    <p:extLst>
      <p:ext uri="{BB962C8B-B14F-4D97-AF65-F5344CB8AC3E}">
        <p14:creationId xmlns:p14="http://schemas.microsoft.com/office/powerpoint/2010/main" val="3513243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056721-621C-437B-B074-F2D7FC71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3374740"/>
            <a:ext cx="5202073" cy="252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AE0F8E6-349E-4A14-828D-15134C3FA14F}"/>
              </a:ext>
            </a:extLst>
          </p:cNvPr>
          <p:cNvSpPr txBox="1">
            <a:spLocks/>
          </p:cNvSpPr>
          <p:nvPr/>
        </p:nvSpPr>
        <p:spPr>
          <a:xfrm>
            <a:off x="197958" y="1347446"/>
            <a:ext cx="5707541" cy="1891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Preferred way to share reports within your organization</a:t>
            </a:r>
            <a:endParaRPr lang="en-US" sz="1600" b="1" dirty="0"/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One place to develop reports, with the option to share with multiple user groups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No need to give permissions on the workspace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Users get read access on data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</a:pPr>
            <a:endParaRPr 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D5C9CD-734E-46EC-86B2-00C6506469C7}"/>
              </a:ext>
            </a:extLst>
          </p:cNvPr>
          <p:cNvGrpSpPr/>
          <p:nvPr/>
        </p:nvGrpSpPr>
        <p:grpSpPr>
          <a:xfrm>
            <a:off x="6184052" y="1273689"/>
            <a:ext cx="5621868" cy="3691163"/>
            <a:chOff x="366355" y="2803790"/>
            <a:chExt cx="4112046" cy="32091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D42C2C-6772-4397-958F-098C69927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355" y="2803790"/>
              <a:ext cx="4112046" cy="32091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F3B5CE-C6DC-461E-BAD4-4810AF638582}"/>
                </a:ext>
              </a:extLst>
            </p:cNvPr>
            <p:cNvSpPr/>
            <p:nvPr/>
          </p:nvSpPr>
          <p:spPr>
            <a:xfrm>
              <a:off x="676837" y="3224107"/>
              <a:ext cx="1599004" cy="270256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</a:t>
              </a:r>
              <a:endPara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Title">
            <a:extLst>
              <a:ext uri="{FF2B5EF4-FFF2-40B4-BE49-F238E27FC236}">
                <a16:creationId xmlns:a16="http://schemas.microsoft.com/office/drawing/2014/main" id="{1B5B3318-9F64-4AB4-B763-AE2B738496FC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Access through apps</a:t>
            </a:r>
          </a:p>
        </p:txBody>
      </p:sp>
    </p:spTree>
    <p:extLst>
      <p:ext uri="{BB962C8B-B14F-4D97-AF65-F5344CB8AC3E}">
        <p14:creationId xmlns:p14="http://schemas.microsoft.com/office/powerpoint/2010/main" val="2825428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2D25AE7-CB93-416C-B948-AF924C32B034}"/>
              </a:ext>
            </a:extLst>
          </p:cNvPr>
          <p:cNvSpPr txBox="1">
            <a:spLocks/>
          </p:cNvSpPr>
          <p:nvPr/>
        </p:nvSpPr>
        <p:spPr>
          <a:xfrm>
            <a:off x="197959" y="2657661"/>
            <a:ext cx="5390194" cy="1212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3E75467-8968-440E-B877-1EE1D8AEB01D}"/>
              </a:ext>
            </a:extLst>
          </p:cNvPr>
          <p:cNvSpPr txBox="1">
            <a:spLocks/>
          </p:cNvSpPr>
          <p:nvPr/>
        </p:nvSpPr>
        <p:spPr>
          <a:xfrm>
            <a:off x="197958" y="1347446"/>
            <a:ext cx="5898041" cy="139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600" b="1" dirty="0"/>
              <a:t>Column-level security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Restrict access to certain columns of a table, e.g. PII data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This only applies to queries on a</a:t>
            </a:r>
            <a:r>
              <a:rPr lang="en-GB" sz="1200" dirty="0"/>
              <a:t> Warehouse or SQL analytics endpoint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Use T-SQL to grant or deny permissions to roles</a:t>
            </a:r>
            <a:endParaRPr lang="en-US" sz="1200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4E228ED-7571-4112-9134-58BC38797E71}"/>
              </a:ext>
            </a:extLst>
          </p:cNvPr>
          <p:cNvSpPr txBox="1">
            <a:spLocks/>
          </p:cNvSpPr>
          <p:nvPr/>
        </p:nvSpPr>
        <p:spPr>
          <a:xfrm>
            <a:off x="197958" y="3028280"/>
            <a:ext cx="5898041" cy="139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600" b="1" dirty="0"/>
              <a:t>Row-level security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Restrict access to rows, e.g. only their department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This only applies to queries on a</a:t>
            </a:r>
            <a:r>
              <a:rPr lang="en-GB" sz="1200" dirty="0"/>
              <a:t> Warehouse or SQL analytics endpoint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Use T-SQL to grant or deny permissions to roles. This is similar to RLS in SQL Server</a:t>
            </a:r>
            <a:endParaRPr lang="en-US" sz="1200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849279D-E3CB-4A4A-A438-C2EE88E08613}"/>
              </a:ext>
            </a:extLst>
          </p:cNvPr>
          <p:cNvSpPr txBox="1">
            <a:spLocks/>
          </p:cNvSpPr>
          <p:nvPr/>
        </p:nvSpPr>
        <p:spPr>
          <a:xfrm>
            <a:off x="197958" y="4774552"/>
            <a:ext cx="5898041" cy="14720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600" b="1" dirty="0"/>
              <a:t>Dynamic data masking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Limit sensitive data exposure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Change sensitive data to untraceable values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Use T-SQL to apply masking.</a:t>
            </a:r>
            <a:endParaRPr lang="en-US" sz="1200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b="1" dirty="0"/>
          </a:p>
        </p:txBody>
      </p:sp>
      <p:pic>
        <p:nvPicPr>
          <p:cNvPr id="12" name="Picture 11" descr="A globe with a lock and symbols around it&#10;&#10;Description automatically generated">
            <a:extLst>
              <a:ext uri="{FF2B5EF4-FFF2-40B4-BE49-F238E27FC236}">
                <a16:creationId xmlns:a16="http://schemas.microsoft.com/office/drawing/2014/main" id="{BCAC1610-089D-487B-B55F-738536CFF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49" y="0"/>
            <a:ext cx="6454588" cy="6454588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DCEC801-8B2F-4F67-BA80-E133BEEC90E4}"/>
              </a:ext>
            </a:extLst>
          </p:cNvPr>
          <p:cNvSpPr txBox="1">
            <a:spLocks/>
          </p:cNvSpPr>
          <p:nvPr/>
        </p:nvSpPr>
        <p:spPr>
          <a:xfrm>
            <a:off x="197958" y="765193"/>
            <a:ext cx="5390194" cy="4745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 dirty="0"/>
              <a:t>SQL analytics endpoint and Warehouse</a:t>
            </a:r>
            <a:endParaRPr lang="en-US" sz="2000" b="1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497458A4-78E7-47EF-9C1B-7BEE7534A57D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Compute security</a:t>
            </a:r>
          </a:p>
        </p:txBody>
      </p:sp>
    </p:spTree>
    <p:extLst>
      <p:ext uri="{BB962C8B-B14F-4D97-AF65-F5344CB8AC3E}">
        <p14:creationId xmlns:p14="http://schemas.microsoft.com/office/powerpoint/2010/main" val="3559435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2D25AE7-CB93-416C-B948-AF924C32B034}"/>
              </a:ext>
            </a:extLst>
          </p:cNvPr>
          <p:cNvSpPr txBox="1">
            <a:spLocks/>
          </p:cNvSpPr>
          <p:nvPr/>
        </p:nvSpPr>
        <p:spPr>
          <a:xfrm>
            <a:off x="197959" y="2657661"/>
            <a:ext cx="5390194" cy="1212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3E75467-8968-440E-B877-1EE1D8AEB01D}"/>
              </a:ext>
            </a:extLst>
          </p:cNvPr>
          <p:cNvSpPr txBox="1">
            <a:spLocks/>
          </p:cNvSpPr>
          <p:nvPr/>
        </p:nvSpPr>
        <p:spPr>
          <a:xfrm>
            <a:off x="197958" y="1347446"/>
            <a:ext cx="5898041" cy="139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600" b="1" dirty="0"/>
              <a:t>Object-level security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Restrict access to certain columns or tables, e.g. PII data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This only applies to queries on a</a:t>
            </a:r>
            <a:r>
              <a:rPr lang="en-GB" sz="1200" dirty="0"/>
              <a:t> semantic model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Use tabular editor to implement OLS</a:t>
            </a:r>
            <a:endParaRPr lang="en-US" sz="1400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4E228ED-7571-4112-9134-58BC38797E71}"/>
              </a:ext>
            </a:extLst>
          </p:cNvPr>
          <p:cNvSpPr txBox="1">
            <a:spLocks/>
          </p:cNvSpPr>
          <p:nvPr/>
        </p:nvSpPr>
        <p:spPr>
          <a:xfrm>
            <a:off x="197958" y="3028280"/>
            <a:ext cx="5898041" cy="1684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600" b="1" dirty="0"/>
              <a:t>Row-level security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Restrict access to rows, e.g. only their department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This only applies to queries on a</a:t>
            </a:r>
            <a:r>
              <a:rPr lang="en-GB" sz="1200" dirty="0"/>
              <a:t> semantic model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Use Power BI desktop and DAX to implement RLS</a:t>
            </a:r>
            <a:endParaRPr lang="en-US" sz="1200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b="1" dirty="0"/>
          </a:p>
        </p:txBody>
      </p:sp>
      <p:pic>
        <p:nvPicPr>
          <p:cNvPr id="12" name="Picture 11" descr="A globe with a lock and symbols around it&#10;&#10;Description automatically generated">
            <a:extLst>
              <a:ext uri="{FF2B5EF4-FFF2-40B4-BE49-F238E27FC236}">
                <a16:creationId xmlns:a16="http://schemas.microsoft.com/office/drawing/2014/main" id="{BCAC1610-089D-487B-B55F-738536CFF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49" y="0"/>
            <a:ext cx="6454588" cy="6454588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DCEC801-8B2F-4F67-BA80-E133BEEC90E4}"/>
              </a:ext>
            </a:extLst>
          </p:cNvPr>
          <p:cNvSpPr txBox="1">
            <a:spLocks/>
          </p:cNvSpPr>
          <p:nvPr/>
        </p:nvSpPr>
        <p:spPr>
          <a:xfrm>
            <a:off x="197956" y="765193"/>
            <a:ext cx="5390195" cy="4745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 dirty="0"/>
              <a:t>Semantic model</a:t>
            </a:r>
            <a:endParaRPr lang="en-US" sz="2000" b="1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D3C0D509-B39A-4DC7-AC8D-DA779294C9D9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Compute security</a:t>
            </a:r>
          </a:p>
        </p:txBody>
      </p:sp>
    </p:spTree>
    <p:extLst>
      <p:ext uri="{BB962C8B-B14F-4D97-AF65-F5344CB8AC3E}">
        <p14:creationId xmlns:p14="http://schemas.microsoft.com/office/powerpoint/2010/main" val="1079489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18A799-BD94-4E86-A1B6-5302E843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679" y="282294"/>
            <a:ext cx="2400185" cy="56471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DCEC801-8B2F-4F67-BA80-E133BEEC90E4}"/>
              </a:ext>
            </a:extLst>
          </p:cNvPr>
          <p:cNvSpPr txBox="1">
            <a:spLocks/>
          </p:cNvSpPr>
          <p:nvPr/>
        </p:nvSpPr>
        <p:spPr>
          <a:xfrm>
            <a:off x="652975" y="627641"/>
            <a:ext cx="4908067" cy="618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200" dirty="0"/>
              <a:t>Lakehouse</a:t>
            </a:r>
            <a:endParaRPr lang="en-US" sz="32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1A5801-4EBB-40B9-876C-A9C3062F24EA}"/>
              </a:ext>
            </a:extLst>
          </p:cNvPr>
          <p:cNvGrpSpPr/>
          <p:nvPr/>
        </p:nvGrpSpPr>
        <p:grpSpPr>
          <a:xfrm>
            <a:off x="197956" y="1430630"/>
            <a:ext cx="3150267" cy="1571754"/>
            <a:chOff x="197956" y="1430630"/>
            <a:chExt cx="3150267" cy="1571754"/>
          </a:xfrm>
        </p:grpSpPr>
        <p:sp>
          <p:nvSpPr>
            <p:cNvPr id="9" name="Text Placeholder 7">
              <a:extLst>
                <a:ext uri="{FF2B5EF4-FFF2-40B4-BE49-F238E27FC236}">
                  <a16:creationId xmlns:a16="http://schemas.microsoft.com/office/drawing/2014/main" id="{D3E75467-8968-440E-B877-1EE1D8AEB01D}"/>
                </a:ext>
              </a:extLst>
            </p:cNvPr>
            <p:cNvSpPr txBox="1">
              <a:spLocks/>
            </p:cNvSpPr>
            <p:nvPr/>
          </p:nvSpPr>
          <p:spPr>
            <a:xfrm>
              <a:off x="197956" y="1430630"/>
              <a:ext cx="3127751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 dirty="0"/>
                <a:t>No additional permissions (Read)</a:t>
              </a:r>
            </a:p>
          </p:txBody>
        </p:sp>
        <p:pic>
          <p:nvPicPr>
            <p:cNvPr id="14" name="Graphic 13" descr="No sign with solid fill">
              <a:extLst>
                <a:ext uri="{FF2B5EF4-FFF2-40B4-BE49-F238E27FC236}">
                  <a16:creationId xmlns:a16="http://schemas.microsoft.com/office/drawing/2014/main" id="{121EE43E-C425-44D6-8ACA-6BD2567F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630" y="1901874"/>
              <a:ext cx="230527" cy="23052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249E69-9B0D-4A45-A283-B334D0046835}"/>
                </a:ext>
              </a:extLst>
            </p:cNvPr>
            <p:cNvSpPr txBox="1"/>
            <p:nvPr/>
          </p:nvSpPr>
          <p:spPr>
            <a:xfrm>
              <a:off x="513693" y="1806070"/>
              <a:ext cx="2127907" cy="89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SQL Analytics Endpoint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Lakehouse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Default semantic model</a:t>
              </a:r>
              <a:endParaRPr lang="en-US" sz="1200" dirty="0"/>
            </a:p>
          </p:txBody>
        </p:sp>
        <p:pic>
          <p:nvPicPr>
            <p:cNvPr id="22" name="Graphic 21" descr="No sign with solid fill">
              <a:extLst>
                <a:ext uri="{FF2B5EF4-FFF2-40B4-BE49-F238E27FC236}">
                  <a16:creationId xmlns:a16="http://schemas.microsoft.com/office/drawing/2014/main" id="{6A05A123-54FF-4738-971E-654FE09C5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630" y="2162212"/>
              <a:ext cx="230527" cy="230527"/>
            </a:xfrm>
            <a:prstGeom prst="rect">
              <a:avLst/>
            </a:prstGeom>
          </p:spPr>
        </p:pic>
        <p:pic>
          <p:nvPicPr>
            <p:cNvPr id="23" name="Graphic 22" descr="No sign with solid fill">
              <a:extLst>
                <a:ext uri="{FF2B5EF4-FFF2-40B4-BE49-F238E27FC236}">
                  <a16:creationId xmlns:a16="http://schemas.microsoft.com/office/drawing/2014/main" id="{E0E9FA1F-7C47-45FC-81B5-DA1A2C4D8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630" y="2426392"/>
              <a:ext cx="230527" cy="23052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CF9188-638C-4328-BCDA-4CC00E6A6B3E}"/>
                </a:ext>
              </a:extLst>
            </p:cNvPr>
            <p:cNvSpPr txBox="1"/>
            <p:nvPr/>
          </p:nvSpPr>
          <p:spPr>
            <a:xfrm>
              <a:off x="338253" y="2737276"/>
              <a:ext cx="3009970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connect, but can’t read any data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13EBBE-C415-4AA3-8BC9-9FE36408580E}"/>
              </a:ext>
            </a:extLst>
          </p:cNvPr>
          <p:cNvGrpSpPr/>
          <p:nvPr/>
        </p:nvGrpSpPr>
        <p:grpSpPr>
          <a:xfrm>
            <a:off x="3396770" y="1430630"/>
            <a:ext cx="4625469" cy="1571754"/>
            <a:chOff x="3396770" y="1430630"/>
            <a:chExt cx="4625469" cy="1571754"/>
          </a:xfrm>
        </p:grpSpPr>
        <p:pic>
          <p:nvPicPr>
            <p:cNvPr id="16" name="Graphic 15" descr="Checkmark with solid fill">
              <a:extLst>
                <a:ext uri="{FF2B5EF4-FFF2-40B4-BE49-F238E27FC236}">
                  <a16:creationId xmlns:a16="http://schemas.microsoft.com/office/drawing/2014/main" id="{77820C4F-CA29-4FF2-97E4-B49B8F14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53152" y="1901874"/>
              <a:ext cx="230527" cy="230527"/>
            </a:xfrm>
            <a:prstGeom prst="rect">
              <a:avLst/>
            </a:prstGeom>
          </p:spPr>
        </p:pic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34D883D9-8658-4B1D-A6E4-BD741A3E8709}"/>
                </a:ext>
              </a:extLst>
            </p:cNvPr>
            <p:cNvSpPr txBox="1">
              <a:spLocks/>
            </p:cNvSpPr>
            <p:nvPr/>
          </p:nvSpPr>
          <p:spPr>
            <a:xfrm>
              <a:off x="3396770" y="1430630"/>
              <a:ext cx="4625469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 dirty="0"/>
                <a:t>No additional permissions (Read) and GRANT-permissions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C2600A-A583-4E56-A284-C70A6C44BA60}"/>
                </a:ext>
              </a:extLst>
            </p:cNvPr>
            <p:cNvSpPr txBox="1"/>
            <p:nvPr/>
          </p:nvSpPr>
          <p:spPr>
            <a:xfrm>
              <a:off x="3712507" y="1806070"/>
              <a:ext cx="2127907" cy="89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SQL Analytics Endpoint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Lakehouse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Default semantic model</a:t>
              </a:r>
              <a:endParaRPr lang="en-US" sz="1200" dirty="0"/>
            </a:p>
          </p:txBody>
        </p:sp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BE56B3A4-BC4A-45A6-9DA6-7DD85C1BC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1444" y="2162212"/>
              <a:ext cx="230527" cy="230527"/>
            </a:xfrm>
            <a:prstGeom prst="rect">
              <a:avLst/>
            </a:prstGeom>
          </p:spPr>
        </p:pic>
        <p:pic>
          <p:nvPicPr>
            <p:cNvPr id="36" name="Graphic 35" descr="No sign with solid fill">
              <a:extLst>
                <a:ext uri="{FF2B5EF4-FFF2-40B4-BE49-F238E27FC236}">
                  <a16:creationId xmlns:a16="http://schemas.microsoft.com/office/drawing/2014/main" id="{E5FA9DEE-4CD5-4FA5-B530-82A53D482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1444" y="2426392"/>
              <a:ext cx="230527" cy="23052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75AD16-4BEC-48B9-B38A-1DA68AAFFCC6}"/>
                </a:ext>
              </a:extLst>
            </p:cNvPr>
            <p:cNvSpPr txBox="1"/>
            <p:nvPr/>
          </p:nvSpPr>
          <p:spPr>
            <a:xfrm>
              <a:off x="3577154" y="2737276"/>
              <a:ext cx="3938643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read tables for which he/she received GRANT-permissions.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4EB385-4866-45FD-BADF-854599AD60FD}"/>
              </a:ext>
            </a:extLst>
          </p:cNvPr>
          <p:cNvGrpSpPr/>
          <p:nvPr/>
        </p:nvGrpSpPr>
        <p:grpSpPr>
          <a:xfrm>
            <a:off x="177774" y="3132982"/>
            <a:ext cx="3399380" cy="1624246"/>
            <a:chOff x="177774" y="3132982"/>
            <a:chExt cx="3399380" cy="1624246"/>
          </a:xfrm>
        </p:grpSpPr>
        <p:sp>
          <p:nvSpPr>
            <p:cNvPr id="25" name="Text Placeholder 7">
              <a:extLst>
                <a:ext uri="{FF2B5EF4-FFF2-40B4-BE49-F238E27FC236}">
                  <a16:creationId xmlns:a16="http://schemas.microsoft.com/office/drawing/2014/main" id="{7EE93B09-FFE4-4368-BD3B-2331E1F78C43}"/>
                </a:ext>
              </a:extLst>
            </p:cNvPr>
            <p:cNvSpPr txBox="1">
              <a:spLocks/>
            </p:cNvSpPr>
            <p:nvPr/>
          </p:nvSpPr>
          <p:spPr>
            <a:xfrm>
              <a:off x="177774" y="3132982"/>
              <a:ext cx="3009970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/>
                <a:t>ReadAll</a:t>
              </a:r>
              <a:r>
                <a:rPr lang="en-GB" sz="1400" b="1" dirty="0"/>
                <a:t> SQL Analytics Endpoint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2E2A22-8F17-4217-888D-E232607C134A}"/>
                </a:ext>
              </a:extLst>
            </p:cNvPr>
            <p:cNvSpPr txBox="1"/>
            <p:nvPr/>
          </p:nvSpPr>
          <p:spPr>
            <a:xfrm>
              <a:off x="493511" y="3536427"/>
              <a:ext cx="2127907" cy="89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SQL Analytics Endpoint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Lakehouse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Default semantic model</a:t>
              </a:r>
              <a:endParaRPr lang="en-US" sz="1200" dirty="0"/>
            </a:p>
          </p:txBody>
        </p:sp>
        <p:pic>
          <p:nvPicPr>
            <p:cNvPr id="29" name="Graphic 28" descr="No sign with solid fill">
              <a:extLst>
                <a:ext uri="{FF2B5EF4-FFF2-40B4-BE49-F238E27FC236}">
                  <a16:creationId xmlns:a16="http://schemas.microsoft.com/office/drawing/2014/main" id="{2E43508D-BF92-4B14-A93C-C765E805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448" y="3892569"/>
              <a:ext cx="230527" cy="230527"/>
            </a:xfrm>
            <a:prstGeom prst="rect">
              <a:avLst/>
            </a:prstGeom>
          </p:spPr>
        </p:pic>
        <p:pic>
          <p:nvPicPr>
            <p:cNvPr id="30" name="Graphic 29" descr="No sign with solid fill">
              <a:extLst>
                <a:ext uri="{FF2B5EF4-FFF2-40B4-BE49-F238E27FC236}">
                  <a16:creationId xmlns:a16="http://schemas.microsoft.com/office/drawing/2014/main" id="{CDF2C058-98EC-4332-AA00-454464BC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448" y="4156749"/>
              <a:ext cx="230527" cy="230527"/>
            </a:xfrm>
            <a:prstGeom prst="rect">
              <a:avLst/>
            </a:prstGeom>
          </p:spPr>
        </p:pic>
        <p:pic>
          <p:nvPicPr>
            <p:cNvPr id="37" name="Graphic 36" descr="Checkmark with solid fill">
              <a:extLst>
                <a:ext uri="{FF2B5EF4-FFF2-40B4-BE49-F238E27FC236}">
                  <a16:creationId xmlns:a16="http://schemas.microsoft.com/office/drawing/2014/main" id="{88D20C51-E1A0-44A6-992A-E22916F5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409" y="3628389"/>
              <a:ext cx="230527" cy="23052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A66FF9-138A-48B0-80F2-A2E1CB9FD106}"/>
                </a:ext>
              </a:extLst>
            </p:cNvPr>
            <p:cNvSpPr txBox="1"/>
            <p:nvPr/>
          </p:nvSpPr>
          <p:spPr>
            <a:xfrm>
              <a:off x="324823" y="4492120"/>
              <a:ext cx="3252331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read all tables with the SQL Analytics Endpoint.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07F2D-95A7-4FCF-87F9-BBB4AB9D2C9D}"/>
              </a:ext>
            </a:extLst>
          </p:cNvPr>
          <p:cNvGrpSpPr/>
          <p:nvPr/>
        </p:nvGrpSpPr>
        <p:grpSpPr>
          <a:xfrm>
            <a:off x="3465437" y="3132982"/>
            <a:ext cx="2443644" cy="1624246"/>
            <a:chOff x="3465437" y="3132982"/>
            <a:chExt cx="2443644" cy="1624246"/>
          </a:xfrm>
        </p:grpSpPr>
        <p:pic>
          <p:nvPicPr>
            <p:cNvPr id="43" name="Graphic 42" descr="Checkmark with solid fill">
              <a:extLst>
                <a:ext uri="{FF2B5EF4-FFF2-40B4-BE49-F238E27FC236}">
                  <a16:creationId xmlns:a16="http://schemas.microsoft.com/office/drawing/2014/main" id="{1DB691E4-34F2-4BFD-BDE8-EFD8A607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32689" y="3896763"/>
              <a:ext cx="230527" cy="230527"/>
            </a:xfrm>
            <a:prstGeom prst="rect">
              <a:avLst/>
            </a:prstGeom>
          </p:spPr>
        </p:pic>
        <p:sp>
          <p:nvSpPr>
            <p:cNvPr id="38" name="Text Placeholder 7">
              <a:extLst>
                <a:ext uri="{FF2B5EF4-FFF2-40B4-BE49-F238E27FC236}">
                  <a16:creationId xmlns:a16="http://schemas.microsoft.com/office/drawing/2014/main" id="{D22D6768-1F2C-4EA3-A841-B7621BD9701E}"/>
                </a:ext>
              </a:extLst>
            </p:cNvPr>
            <p:cNvSpPr txBox="1">
              <a:spLocks/>
            </p:cNvSpPr>
            <p:nvPr/>
          </p:nvSpPr>
          <p:spPr>
            <a:xfrm>
              <a:off x="3465437" y="3132982"/>
              <a:ext cx="2281777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 dirty="0"/>
                <a:t>ReadAll Apache Spark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FB27AC-E81C-4FC4-8027-8E49FCC397D8}"/>
                </a:ext>
              </a:extLst>
            </p:cNvPr>
            <p:cNvGrpSpPr/>
            <p:nvPr/>
          </p:nvGrpSpPr>
          <p:grpSpPr>
            <a:xfrm>
              <a:off x="3710111" y="3536427"/>
              <a:ext cx="2198970" cy="894732"/>
              <a:chOff x="442630" y="1862072"/>
              <a:chExt cx="2198970" cy="8947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E59F5B-36AC-4B23-9F99-CEE083DB6C5D}"/>
                  </a:ext>
                </a:extLst>
              </p:cNvPr>
              <p:cNvSpPr txBox="1"/>
              <p:nvPr/>
            </p:nvSpPr>
            <p:spPr>
              <a:xfrm>
                <a:off x="513693" y="1862072"/>
                <a:ext cx="2127907" cy="89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1400"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GB" sz="1200" dirty="0"/>
                  <a:t>SQL Analytics Endpoint</a:t>
                </a:r>
              </a:p>
              <a:p>
                <a:pPr marL="131400"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GB" sz="1200" dirty="0"/>
                  <a:t>Lakehouse</a:t>
                </a:r>
              </a:p>
              <a:p>
                <a:pPr marL="131400"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GB" sz="1200" dirty="0"/>
                  <a:t>Default semantic model</a:t>
                </a:r>
                <a:endParaRPr lang="en-US" sz="1200" dirty="0"/>
              </a:p>
            </p:txBody>
          </p:sp>
          <p:pic>
            <p:nvPicPr>
              <p:cNvPr id="41" name="Graphic 40" descr="No sign with solid fill">
                <a:extLst>
                  <a:ext uri="{FF2B5EF4-FFF2-40B4-BE49-F238E27FC236}">
                    <a16:creationId xmlns:a16="http://schemas.microsoft.com/office/drawing/2014/main" id="{D39EF18D-47DA-4762-A4B0-34F492BCB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2630" y="1950082"/>
                <a:ext cx="230527" cy="230527"/>
              </a:xfrm>
              <a:prstGeom prst="rect">
                <a:avLst/>
              </a:prstGeom>
            </p:spPr>
          </p:pic>
          <p:pic>
            <p:nvPicPr>
              <p:cNvPr id="42" name="Graphic 41" descr="No sign with solid fill">
                <a:extLst>
                  <a:ext uri="{FF2B5EF4-FFF2-40B4-BE49-F238E27FC236}">
                    <a16:creationId xmlns:a16="http://schemas.microsoft.com/office/drawing/2014/main" id="{182EEE99-2F01-4040-B7D4-BF97701AF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2630" y="2482394"/>
                <a:ext cx="230527" cy="23052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380659-A0C4-41DE-AEF4-A7E4B3DC6F34}"/>
                </a:ext>
              </a:extLst>
            </p:cNvPr>
            <p:cNvSpPr txBox="1"/>
            <p:nvPr/>
          </p:nvSpPr>
          <p:spPr>
            <a:xfrm>
              <a:off x="3632669" y="4492120"/>
              <a:ext cx="2127908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read all files with Spark.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6D5BE88-C308-4FFE-8669-53258AF9FDFB}"/>
              </a:ext>
            </a:extLst>
          </p:cNvPr>
          <p:cNvGrpSpPr/>
          <p:nvPr/>
        </p:nvGrpSpPr>
        <p:grpSpPr>
          <a:xfrm>
            <a:off x="191204" y="4841125"/>
            <a:ext cx="4318919" cy="1624246"/>
            <a:chOff x="191204" y="4841125"/>
            <a:chExt cx="4318919" cy="1624246"/>
          </a:xfrm>
        </p:grpSpPr>
        <p:sp>
          <p:nvSpPr>
            <p:cNvPr id="55" name="Text Placeholder 7">
              <a:extLst>
                <a:ext uri="{FF2B5EF4-FFF2-40B4-BE49-F238E27FC236}">
                  <a16:creationId xmlns:a16="http://schemas.microsoft.com/office/drawing/2014/main" id="{C44C88C4-8E41-4BAE-8FBB-3EF8A4FF037A}"/>
                </a:ext>
              </a:extLst>
            </p:cNvPr>
            <p:cNvSpPr txBox="1">
              <a:spLocks/>
            </p:cNvSpPr>
            <p:nvPr/>
          </p:nvSpPr>
          <p:spPr>
            <a:xfrm>
              <a:off x="191204" y="4841125"/>
              <a:ext cx="3009970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 dirty="0"/>
                <a:t>Build reports on the semantic model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56DDF7-5508-4DF5-9C60-42E512393894}"/>
                </a:ext>
              </a:extLst>
            </p:cNvPr>
            <p:cNvSpPr txBox="1"/>
            <p:nvPr/>
          </p:nvSpPr>
          <p:spPr>
            <a:xfrm>
              <a:off x="506941" y="5244570"/>
              <a:ext cx="2127907" cy="89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SQL Analytics Endpoint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Lakehouse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Default semantic model</a:t>
              </a:r>
              <a:endParaRPr lang="en-US" sz="1200" dirty="0"/>
            </a:p>
          </p:txBody>
        </p:sp>
        <p:pic>
          <p:nvPicPr>
            <p:cNvPr id="57" name="Graphic 56" descr="No sign with solid fill">
              <a:extLst>
                <a:ext uri="{FF2B5EF4-FFF2-40B4-BE49-F238E27FC236}">
                  <a16:creationId xmlns:a16="http://schemas.microsoft.com/office/drawing/2014/main" id="{8FB4F569-4F7B-4628-8C7F-43490310E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78" y="5600712"/>
              <a:ext cx="230527" cy="230527"/>
            </a:xfrm>
            <a:prstGeom prst="rect">
              <a:avLst/>
            </a:prstGeom>
          </p:spPr>
        </p:pic>
        <p:pic>
          <p:nvPicPr>
            <p:cNvPr id="58" name="Graphic 57" descr="No sign with solid fill">
              <a:extLst>
                <a:ext uri="{FF2B5EF4-FFF2-40B4-BE49-F238E27FC236}">
                  <a16:creationId xmlns:a16="http://schemas.microsoft.com/office/drawing/2014/main" id="{7FFE110E-96F5-4C3A-8B36-87C06EAEE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78" y="5321755"/>
              <a:ext cx="230527" cy="230527"/>
            </a:xfrm>
            <a:prstGeom prst="rect">
              <a:avLst/>
            </a:prstGeom>
          </p:spPr>
        </p:pic>
        <p:pic>
          <p:nvPicPr>
            <p:cNvPr id="59" name="Graphic 58" descr="Checkmark with solid fill">
              <a:extLst>
                <a:ext uri="{FF2B5EF4-FFF2-40B4-BE49-F238E27FC236}">
                  <a16:creationId xmlns:a16="http://schemas.microsoft.com/office/drawing/2014/main" id="{98B0E4A9-B77E-4A91-8626-91AEDD4FB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9558" y="5889235"/>
              <a:ext cx="230527" cy="23052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FD3310-1D0E-47F3-BFCA-2AF07DD098CE}"/>
                </a:ext>
              </a:extLst>
            </p:cNvPr>
            <p:cNvSpPr txBox="1"/>
            <p:nvPr/>
          </p:nvSpPr>
          <p:spPr>
            <a:xfrm>
              <a:off x="338253" y="6200263"/>
              <a:ext cx="4171870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create Power BI reports on the default semantic model.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81404E31-5D1E-4BE8-B9AA-461539C81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343" y="884640"/>
            <a:ext cx="334640" cy="406591"/>
          </a:xfrm>
          <a:prstGeom prst="rect">
            <a:avLst/>
          </a:prstGeom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91DD6D66-C65B-420A-B2E2-413966597194}"/>
              </a:ext>
            </a:extLst>
          </p:cNvPr>
          <p:cNvSpPr/>
          <p:nvPr/>
        </p:nvSpPr>
        <p:spPr>
          <a:xfrm>
            <a:off x="9005385" y="2223700"/>
            <a:ext cx="2142553" cy="264180"/>
          </a:xfrm>
          <a:prstGeom prst="rect">
            <a:avLst/>
          </a:prstGeom>
          <a:noFill/>
          <a:ln w="38100">
            <a:solidFill>
              <a:srgbClr val="F1C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0BB947-6591-4D17-B46E-4EFEB5B7D9C9}"/>
              </a:ext>
            </a:extLst>
          </p:cNvPr>
          <p:cNvSpPr/>
          <p:nvPr/>
        </p:nvSpPr>
        <p:spPr>
          <a:xfrm>
            <a:off x="338253" y="3201628"/>
            <a:ext cx="3165228" cy="1550608"/>
          </a:xfrm>
          <a:prstGeom prst="rect">
            <a:avLst/>
          </a:prstGeom>
          <a:noFill/>
          <a:ln w="38100">
            <a:solidFill>
              <a:srgbClr val="F1C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16B0419-DE62-4734-A14F-E8024E0E4F1D}"/>
              </a:ext>
            </a:extLst>
          </p:cNvPr>
          <p:cNvSpPr/>
          <p:nvPr/>
        </p:nvSpPr>
        <p:spPr>
          <a:xfrm>
            <a:off x="3632669" y="3208489"/>
            <a:ext cx="2127907" cy="1550608"/>
          </a:xfrm>
          <a:prstGeom prst="rect">
            <a:avLst/>
          </a:prstGeom>
          <a:noFill/>
          <a:ln w="38100">
            <a:solidFill>
              <a:srgbClr val="F1C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59F149-E595-4BE8-A6E3-4738F2566564}"/>
              </a:ext>
            </a:extLst>
          </p:cNvPr>
          <p:cNvSpPr/>
          <p:nvPr/>
        </p:nvSpPr>
        <p:spPr>
          <a:xfrm>
            <a:off x="324822" y="4902464"/>
            <a:ext cx="3638393" cy="1508241"/>
          </a:xfrm>
          <a:prstGeom prst="rect">
            <a:avLst/>
          </a:prstGeom>
          <a:noFill/>
          <a:ln w="38100">
            <a:solidFill>
              <a:srgbClr val="F1C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9ABF5A9-2AFD-4BF0-9E8F-DD15CAE3E54E}"/>
              </a:ext>
            </a:extLst>
          </p:cNvPr>
          <p:cNvSpPr/>
          <p:nvPr/>
        </p:nvSpPr>
        <p:spPr>
          <a:xfrm>
            <a:off x="9004257" y="2458228"/>
            <a:ext cx="2143682" cy="366690"/>
          </a:xfrm>
          <a:prstGeom prst="rect">
            <a:avLst/>
          </a:prstGeom>
          <a:noFill/>
          <a:ln w="38100">
            <a:solidFill>
              <a:srgbClr val="F1C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773672-1B8F-4650-974F-3544EBAED20F}"/>
              </a:ext>
            </a:extLst>
          </p:cNvPr>
          <p:cNvSpPr/>
          <p:nvPr/>
        </p:nvSpPr>
        <p:spPr>
          <a:xfrm>
            <a:off x="9004258" y="2859000"/>
            <a:ext cx="2137516" cy="366691"/>
          </a:xfrm>
          <a:prstGeom prst="rect">
            <a:avLst/>
          </a:prstGeom>
          <a:noFill/>
          <a:ln w="38100">
            <a:solidFill>
              <a:srgbClr val="F1C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7" name="Title">
            <a:extLst>
              <a:ext uri="{FF2B5EF4-FFF2-40B4-BE49-F238E27FC236}">
                <a16:creationId xmlns:a16="http://schemas.microsoft.com/office/drawing/2014/main" id="{70119372-32DE-418A-8E8B-FE1D5445A3DE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Item level access</a:t>
            </a:r>
          </a:p>
        </p:txBody>
      </p:sp>
    </p:spTree>
    <p:extLst>
      <p:ext uri="{BB962C8B-B14F-4D97-AF65-F5344CB8AC3E}">
        <p14:creationId xmlns:p14="http://schemas.microsoft.com/office/powerpoint/2010/main" val="5050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1025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1" grpId="0" animBg="1"/>
      <p:bldP spid="71" grpId="1" animBg="1"/>
      <p:bldP spid="7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DCEC801-8B2F-4F67-BA80-E133BEEC90E4}"/>
              </a:ext>
            </a:extLst>
          </p:cNvPr>
          <p:cNvSpPr txBox="1">
            <a:spLocks/>
          </p:cNvSpPr>
          <p:nvPr/>
        </p:nvSpPr>
        <p:spPr>
          <a:xfrm>
            <a:off x="652975" y="627641"/>
            <a:ext cx="4908067" cy="618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200" dirty="0"/>
              <a:t>Warehouse</a:t>
            </a:r>
            <a:endParaRPr lang="en-US" sz="32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1A5801-4EBB-40B9-876C-A9C3062F24EA}"/>
              </a:ext>
            </a:extLst>
          </p:cNvPr>
          <p:cNvGrpSpPr/>
          <p:nvPr/>
        </p:nvGrpSpPr>
        <p:grpSpPr>
          <a:xfrm>
            <a:off x="197956" y="1430630"/>
            <a:ext cx="3150267" cy="1571754"/>
            <a:chOff x="197956" y="1430630"/>
            <a:chExt cx="3150267" cy="1571754"/>
          </a:xfrm>
        </p:grpSpPr>
        <p:sp>
          <p:nvSpPr>
            <p:cNvPr id="9" name="Text Placeholder 7">
              <a:extLst>
                <a:ext uri="{FF2B5EF4-FFF2-40B4-BE49-F238E27FC236}">
                  <a16:creationId xmlns:a16="http://schemas.microsoft.com/office/drawing/2014/main" id="{D3E75467-8968-440E-B877-1EE1D8AEB01D}"/>
                </a:ext>
              </a:extLst>
            </p:cNvPr>
            <p:cNvSpPr txBox="1">
              <a:spLocks/>
            </p:cNvSpPr>
            <p:nvPr/>
          </p:nvSpPr>
          <p:spPr>
            <a:xfrm>
              <a:off x="197956" y="1430630"/>
              <a:ext cx="3127751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 dirty="0"/>
                <a:t>No additional permissions (Read)</a:t>
              </a:r>
            </a:p>
          </p:txBody>
        </p:sp>
        <p:pic>
          <p:nvPicPr>
            <p:cNvPr id="14" name="Graphic 13" descr="No sign with solid fill">
              <a:extLst>
                <a:ext uri="{FF2B5EF4-FFF2-40B4-BE49-F238E27FC236}">
                  <a16:creationId xmlns:a16="http://schemas.microsoft.com/office/drawing/2014/main" id="{121EE43E-C425-44D6-8ACA-6BD2567F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630" y="1901874"/>
              <a:ext cx="230527" cy="23052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249E69-9B0D-4A45-A283-B334D0046835}"/>
                </a:ext>
              </a:extLst>
            </p:cNvPr>
            <p:cNvSpPr txBox="1"/>
            <p:nvPr/>
          </p:nvSpPr>
          <p:spPr>
            <a:xfrm>
              <a:off x="513693" y="1806070"/>
              <a:ext cx="2127907" cy="89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SQL Analytics Endpoint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Lakehouse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Default semantic model</a:t>
              </a:r>
              <a:endParaRPr lang="en-US" sz="1200" dirty="0"/>
            </a:p>
          </p:txBody>
        </p:sp>
        <p:pic>
          <p:nvPicPr>
            <p:cNvPr id="22" name="Graphic 21" descr="No sign with solid fill">
              <a:extLst>
                <a:ext uri="{FF2B5EF4-FFF2-40B4-BE49-F238E27FC236}">
                  <a16:creationId xmlns:a16="http://schemas.microsoft.com/office/drawing/2014/main" id="{6A05A123-54FF-4738-971E-654FE09C5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630" y="2162212"/>
              <a:ext cx="230527" cy="230527"/>
            </a:xfrm>
            <a:prstGeom prst="rect">
              <a:avLst/>
            </a:prstGeom>
          </p:spPr>
        </p:pic>
        <p:pic>
          <p:nvPicPr>
            <p:cNvPr id="23" name="Graphic 22" descr="No sign with solid fill">
              <a:extLst>
                <a:ext uri="{FF2B5EF4-FFF2-40B4-BE49-F238E27FC236}">
                  <a16:creationId xmlns:a16="http://schemas.microsoft.com/office/drawing/2014/main" id="{E0E9FA1F-7C47-45FC-81B5-DA1A2C4D8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630" y="2426392"/>
              <a:ext cx="230527" cy="23052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CF9188-638C-4328-BCDA-4CC00E6A6B3E}"/>
                </a:ext>
              </a:extLst>
            </p:cNvPr>
            <p:cNvSpPr txBox="1"/>
            <p:nvPr/>
          </p:nvSpPr>
          <p:spPr>
            <a:xfrm>
              <a:off x="338253" y="2737276"/>
              <a:ext cx="3009970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connect, but can’t read any data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B13EBBE-C415-4AA3-8BC9-9FE36408580E}"/>
              </a:ext>
            </a:extLst>
          </p:cNvPr>
          <p:cNvGrpSpPr/>
          <p:nvPr/>
        </p:nvGrpSpPr>
        <p:grpSpPr>
          <a:xfrm>
            <a:off x="3396770" y="1430630"/>
            <a:ext cx="4625469" cy="1571754"/>
            <a:chOff x="3396770" y="1430630"/>
            <a:chExt cx="4625469" cy="1571754"/>
          </a:xfrm>
        </p:grpSpPr>
        <p:pic>
          <p:nvPicPr>
            <p:cNvPr id="16" name="Graphic 15" descr="Checkmark with solid fill">
              <a:extLst>
                <a:ext uri="{FF2B5EF4-FFF2-40B4-BE49-F238E27FC236}">
                  <a16:creationId xmlns:a16="http://schemas.microsoft.com/office/drawing/2014/main" id="{77820C4F-CA29-4FF2-97E4-B49B8F14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53152" y="1901874"/>
              <a:ext cx="230527" cy="230527"/>
            </a:xfrm>
            <a:prstGeom prst="rect">
              <a:avLst/>
            </a:prstGeom>
          </p:spPr>
        </p:pic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34D883D9-8658-4B1D-A6E4-BD741A3E8709}"/>
                </a:ext>
              </a:extLst>
            </p:cNvPr>
            <p:cNvSpPr txBox="1">
              <a:spLocks/>
            </p:cNvSpPr>
            <p:nvPr/>
          </p:nvSpPr>
          <p:spPr>
            <a:xfrm>
              <a:off x="3396770" y="1430630"/>
              <a:ext cx="4625469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 dirty="0"/>
                <a:t>No additional permissions (Read) and GRANT-permissions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C2600A-A583-4E56-A284-C70A6C44BA60}"/>
                </a:ext>
              </a:extLst>
            </p:cNvPr>
            <p:cNvSpPr txBox="1"/>
            <p:nvPr/>
          </p:nvSpPr>
          <p:spPr>
            <a:xfrm>
              <a:off x="3712507" y="1806070"/>
              <a:ext cx="2127907" cy="89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SQL Analytics Endpoint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Lakehouse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Default semantic model</a:t>
              </a:r>
              <a:endParaRPr lang="en-US" sz="1200" dirty="0"/>
            </a:p>
          </p:txBody>
        </p:sp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BE56B3A4-BC4A-45A6-9DA6-7DD85C1BC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444" y="2162212"/>
              <a:ext cx="230527" cy="230527"/>
            </a:xfrm>
            <a:prstGeom prst="rect">
              <a:avLst/>
            </a:prstGeom>
          </p:spPr>
        </p:pic>
        <p:pic>
          <p:nvPicPr>
            <p:cNvPr id="36" name="Graphic 35" descr="No sign with solid fill">
              <a:extLst>
                <a:ext uri="{FF2B5EF4-FFF2-40B4-BE49-F238E27FC236}">
                  <a16:creationId xmlns:a16="http://schemas.microsoft.com/office/drawing/2014/main" id="{E5FA9DEE-4CD5-4FA5-B530-82A53D482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1444" y="2426392"/>
              <a:ext cx="230527" cy="23052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75AD16-4BEC-48B9-B38A-1DA68AAFFCC6}"/>
                </a:ext>
              </a:extLst>
            </p:cNvPr>
            <p:cNvSpPr txBox="1"/>
            <p:nvPr/>
          </p:nvSpPr>
          <p:spPr>
            <a:xfrm>
              <a:off x="3577154" y="2737276"/>
              <a:ext cx="3938643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read tables for which he/she received GRANT-permissions.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4EB385-4866-45FD-BADF-854599AD60FD}"/>
              </a:ext>
            </a:extLst>
          </p:cNvPr>
          <p:cNvGrpSpPr/>
          <p:nvPr/>
        </p:nvGrpSpPr>
        <p:grpSpPr>
          <a:xfrm>
            <a:off x="177774" y="3132982"/>
            <a:ext cx="3399380" cy="1624246"/>
            <a:chOff x="177774" y="3132982"/>
            <a:chExt cx="3399380" cy="1624246"/>
          </a:xfrm>
        </p:grpSpPr>
        <p:sp>
          <p:nvSpPr>
            <p:cNvPr id="25" name="Text Placeholder 7">
              <a:extLst>
                <a:ext uri="{FF2B5EF4-FFF2-40B4-BE49-F238E27FC236}">
                  <a16:creationId xmlns:a16="http://schemas.microsoft.com/office/drawing/2014/main" id="{7EE93B09-FFE4-4368-BD3B-2331E1F78C43}"/>
                </a:ext>
              </a:extLst>
            </p:cNvPr>
            <p:cNvSpPr txBox="1">
              <a:spLocks/>
            </p:cNvSpPr>
            <p:nvPr/>
          </p:nvSpPr>
          <p:spPr>
            <a:xfrm>
              <a:off x="177774" y="3132982"/>
              <a:ext cx="3009970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 dirty="0"/>
                <a:t>Read all data using SQL (ReadData)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2E2A22-8F17-4217-888D-E232607C134A}"/>
                </a:ext>
              </a:extLst>
            </p:cNvPr>
            <p:cNvSpPr txBox="1"/>
            <p:nvPr/>
          </p:nvSpPr>
          <p:spPr>
            <a:xfrm>
              <a:off x="493511" y="3536427"/>
              <a:ext cx="2127907" cy="89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SQL Analytics Endpoint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Lakehouse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Default semantic model</a:t>
              </a:r>
              <a:endParaRPr lang="en-US" sz="1200" dirty="0"/>
            </a:p>
          </p:txBody>
        </p:sp>
        <p:pic>
          <p:nvPicPr>
            <p:cNvPr id="29" name="Graphic 28" descr="No sign with solid fill">
              <a:extLst>
                <a:ext uri="{FF2B5EF4-FFF2-40B4-BE49-F238E27FC236}">
                  <a16:creationId xmlns:a16="http://schemas.microsoft.com/office/drawing/2014/main" id="{2E43508D-BF92-4B14-A93C-C765E805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2448" y="3892569"/>
              <a:ext cx="230527" cy="230527"/>
            </a:xfrm>
            <a:prstGeom prst="rect">
              <a:avLst/>
            </a:prstGeom>
          </p:spPr>
        </p:pic>
        <p:pic>
          <p:nvPicPr>
            <p:cNvPr id="30" name="Graphic 29" descr="No sign with solid fill">
              <a:extLst>
                <a:ext uri="{FF2B5EF4-FFF2-40B4-BE49-F238E27FC236}">
                  <a16:creationId xmlns:a16="http://schemas.microsoft.com/office/drawing/2014/main" id="{CDF2C058-98EC-4332-AA00-454464BC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2448" y="4156749"/>
              <a:ext cx="230527" cy="230527"/>
            </a:xfrm>
            <a:prstGeom prst="rect">
              <a:avLst/>
            </a:prstGeom>
          </p:spPr>
        </p:pic>
        <p:pic>
          <p:nvPicPr>
            <p:cNvPr id="37" name="Graphic 36" descr="Checkmark with solid fill">
              <a:extLst>
                <a:ext uri="{FF2B5EF4-FFF2-40B4-BE49-F238E27FC236}">
                  <a16:creationId xmlns:a16="http://schemas.microsoft.com/office/drawing/2014/main" id="{88D20C51-E1A0-44A6-992A-E22916F5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409" y="3628389"/>
              <a:ext cx="230527" cy="23052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A66FF9-138A-48B0-80F2-A2E1CB9FD106}"/>
                </a:ext>
              </a:extLst>
            </p:cNvPr>
            <p:cNvSpPr txBox="1"/>
            <p:nvPr/>
          </p:nvSpPr>
          <p:spPr>
            <a:xfrm>
              <a:off x="324823" y="4492120"/>
              <a:ext cx="3252331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read all tables with SQL.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07F2D-95A7-4FCF-87F9-BBB4AB9D2C9D}"/>
              </a:ext>
            </a:extLst>
          </p:cNvPr>
          <p:cNvGrpSpPr/>
          <p:nvPr/>
        </p:nvGrpSpPr>
        <p:grpSpPr>
          <a:xfrm>
            <a:off x="3465437" y="3132982"/>
            <a:ext cx="2443644" cy="1624246"/>
            <a:chOff x="3465437" y="3132982"/>
            <a:chExt cx="2443644" cy="1624246"/>
          </a:xfrm>
        </p:grpSpPr>
        <p:pic>
          <p:nvPicPr>
            <p:cNvPr id="43" name="Graphic 42" descr="Checkmark with solid fill">
              <a:extLst>
                <a:ext uri="{FF2B5EF4-FFF2-40B4-BE49-F238E27FC236}">
                  <a16:creationId xmlns:a16="http://schemas.microsoft.com/office/drawing/2014/main" id="{1DB691E4-34F2-4BFD-BDE8-EFD8A607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32689" y="3896763"/>
              <a:ext cx="230527" cy="230527"/>
            </a:xfrm>
            <a:prstGeom prst="rect">
              <a:avLst/>
            </a:prstGeom>
          </p:spPr>
        </p:pic>
        <p:sp>
          <p:nvSpPr>
            <p:cNvPr id="38" name="Text Placeholder 7">
              <a:extLst>
                <a:ext uri="{FF2B5EF4-FFF2-40B4-BE49-F238E27FC236}">
                  <a16:creationId xmlns:a16="http://schemas.microsoft.com/office/drawing/2014/main" id="{D22D6768-1F2C-4EA3-A841-B7621BD9701E}"/>
                </a:ext>
              </a:extLst>
            </p:cNvPr>
            <p:cNvSpPr txBox="1">
              <a:spLocks/>
            </p:cNvSpPr>
            <p:nvPr/>
          </p:nvSpPr>
          <p:spPr>
            <a:xfrm>
              <a:off x="3465437" y="3132982"/>
              <a:ext cx="2374977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 dirty="0"/>
                <a:t>Read all OneLake (ReadAll)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FB27AC-E81C-4FC4-8027-8E49FCC397D8}"/>
                </a:ext>
              </a:extLst>
            </p:cNvPr>
            <p:cNvGrpSpPr/>
            <p:nvPr/>
          </p:nvGrpSpPr>
          <p:grpSpPr>
            <a:xfrm>
              <a:off x="3710111" y="3536427"/>
              <a:ext cx="2198970" cy="894732"/>
              <a:chOff x="442630" y="1862072"/>
              <a:chExt cx="2198970" cy="8947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E59F5B-36AC-4B23-9F99-CEE083DB6C5D}"/>
                  </a:ext>
                </a:extLst>
              </p:cNvPr>
              <p:cNvSpPr txBox="1"/>
              <p:nvPr/>
            </p:nvSpPr>
            <p:spPr>
              <a:xfrm>
                <a:off x="513693" y="1862072"/>
                <a:ext cx="2127907" cy="89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1400"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GB" sz="1200" dirty="0"/>
                  <a:t>SQL Analytics Endpoint</a:t>
                </a:r>
              </a:p>
              <a:p>
                <a:pPr marL="131400"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GB" sz="1200" dirty="0"/>
                  <a:t>Lakehouse</a:t>
                </a:r>
              </a:p>
              <a:p>
                <a:pPr marL="131400"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GB" sz="1200" dirty="0"/>
                  <a:t>Default semantic model</a:t>
                </a:r>
                <a:endParaRPr lang="en-US" sz="1200" dirty="0"/>
              </a:p>
            </p:txBody>
          </p:sp>
          <p:pic>
            <p:nvPicPr>
              <p:cNvPr id="41" name="Graphic 40" descr="No sign with solid fill">
                <a:extLst>
                  <a:ext uri="{FF2B5EF4-FFF2-40B4-BE49-F238E27FC236}">
                    <a16:creationId xmlns:a16="http://schemas.microsoft.com/office/drawing/2014/main" id="{D39EF18D-47DA-4762-A4B0-34F492BCB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630" y="1950082"/>
                <a:ext cx="230527" cy="230527"/>
              </a:xfrm>
              <a:prstGeom prst="rect">
                <a:avLst/>
              </a:prstGeom>
            </p:spPr>
          </p:pic>
          <p:pic>
            <p:nvPicPr>
              <p:cNvPr id="42" name="Graphic 41" descr="No sign with solid fill">
                <a:extLst>
                  <a:ext uri="{FF2B5EF4-FFF2-40B4-BE49-F238E27FC236}">
                    <a16:creationId xmlns:a16="http://schemas.microsoft.com/office/drawing/2014/main" id="{182EEE99-2F01-4040-B7D4-BF97701AF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630" y="2482394"/>
                <a:ext cx="230527" cy="23052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380659-A0C4-41DE-AEF4-A7E4B3DC6F34}"/>
                </a:ext>
              </a:extLst>
            </p:cNvPr>
            <p:cNvSpPr txBox="1"/>
            <p:nvPr/>
          </p:nvSpPr>
          <p:spPr>
            <a:xfrm>
              <a:off x="3632669" y="4492120"/>
              <a:ext cx="2127908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read all files with Spark.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6D5BE88-C308-4FFE-8669-53258AF9FDFB}"/>
              </a:ext>
            </a:extLst>
          </p:cNvPr>
          <p:cNvGrpSpPr/>
          <p:nvPr/>
        </p:nvGrpSpPr>
        <p:grpSpPr>
          <a:xfrm>
            <a:off x="191204" y="4841125"/>
            <a:ext cx="4318919" cy="1624246"/>
            <a:chOff x="191204" y="4841125"/>
            <a:chExt cx="4318919" cy="1624246"/>
          </a:xfrm>
        </p:grpSpPr>
        <p:sp>
          <p:nvSpPr>
            <p:cNvPr id="55" name="Text Placeholder 7">
              <a:extLst>
                <a:ext uri="{FF2B5EF4-FFF2-40B4-BE49-F238E27FC236}">
                  <a16:creationId xmlns:a16="http://schemas.microsoft.com/office/drawing/2014/main" id="{C44C88C4-8E41-4BAE-8FBB-3EF8A4FF037A}"/>
                </a:ext>
              </a:extLst>
            </p:cNvPr>
            <p:cNvSpPr txBox="1">
              <a:spLocks/>
            </p:cNvSpPr>
            <p:nvPr/>
          </p:nvSpPr>
          <p:spPr>
            <a:xfrm>
              <a:off x="191204" y="4841125"/>
              <a:ext cx="3882708" cy="474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1400" lvl="1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GB" sz="1400" b="1" dirty="0"/>
                <a:t>Build reports on the semantic model (Build)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56DDF7-5508-4DF5-9C60-42E512393894}"/>
                </a:ext>
              </a:extLst>
            </p:cNvPr>
            <p:cNvSpPr txBox="1"/>
            <p:nvPr/>
          </p:nvSpPr>
          <p:spPr>
            <a:xfrm>
              <a:off x="506941" y="5244570"/>
              <a:ext cx="2127907" cy="89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SQL Analytics Endpoint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Lakehouse</a:t>
              </a:r>
            </a:p>
            <a:p>
              <a:pPr marL="131400" lvl="1">
                <a:lnSpc>
                  <a:spcPct val="150000"/>
                </a:lnSpc>
                <a:spcBef>
                  <a:spcPts val="0"/>
                </a:spcBef>
              </a:pPr>
              <a:r>
                <a:rPr lang="en-GB" sz="1200" dirty="0"/>
                <a:t>Default semantic model</a:t>
              </a:r>
              <a:endParaRPr lang="en-US" sz="1200" dirty="0"/>
            </a:p>
          </p:txBody>
        </p:sp>
        <p:pic>
          <p:nvPicPr>
            <p:cNvPr id="57" name="Graphic 56" descr="No sign with solid fill">
              <a:extLst>
                <a:ext uri="{FF2B5EF4-FFF2-40B4-BE49-F238E27FC236}">
                  <a16:creationId xmlns:a16="http://schemas.microsoft.com/office/drawing/2014/main" id="{8FB4F569-4F7B-4628-8C7F-43490310E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5878" y="5600712"/>
              <a:ext cx="230527" cy="230527"/>
            </a:xfrm>
            <a:prstGeom prst="rect">
              <a:avLst/>
            </a:prstGeom>
          </p:spPr>
        </p:pic>
        <p:pic>
          <p:nvPicPr>
            <p:cNvPr id="58" name="Graphic 57" descr="No sign with solid fill">
              <a:extLst>
                <a:ext uri="{FF2B5EF4-FFF2-40B4-BE49-F238E27FC236}">
                  <a16:creationId xmlns:a16="http://schemas.microsoft.com/office/drawing/2014/main" id="{7FFE110E-96F5-4C3A-8B36-87C06EAEE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5878" y="5321755"/>
              <a:ext cx="230527" cy="230527"/>
            </a:xfrm>
            <a:prstGeom prst="rect">
              <a:avLst/>
            </a:prstGeom>
          </p:spPr>
        </p:pic>
        <p:pic>
          <p:nvPicPr>
            <p:cNvPr id="59" name="Graphic 58" descr="Checkmark with solid fill">
              <a:extLst>
                <a:ext uri="{FF2B5EF4-FFF2-40B4-BE49-F238E27FC236}">
                  <a16:creationId xmlns:a16="http://schemas.microsoft.com/office/drawing/2014/main" id="{98B0E4A9-B77E-4A91-8626-91AEDD4FB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9558" y="5889235"/>
              <a:ext cx="230527" cy="23052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FD3310-1D0E-47F3-BFCA-2AF07DD098CE}"/>
                </a:ext>
              </a:extLst>
            </p:cNvPr>
            <p:cNvSpPr txBox="1"/>
            <p:nvPr/>
          </p:nvSpPr>
          <p:spPr>
            <a:xfrm>
              <a:off x="338253" y="6200263"/>
              <a:ext cx="4171870" cy="265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1050" dirty="0"/>
                <a:t>User can create Power BI reports on the default semantic model.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461D63AC-5BAB-4D31-B6E4-AEB45F734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48" y="881446"/>
            <a:ext cx="337727" cy="415770"/>
          </a:xfrm>
          <a:prstGeom prst="rect">
            <a:avLst/>
          </a:prstGeom>
        </p:spPr>
      </p:pic>
      <p:sp>
        <p:nvSpPr>
          <p:cNvPr id="64" name="Title">
            <a:extLst>
              <a:ext uri="{FF2B5EF4-FFF2-40B4-BE49-F238E27FC236}">
                <a16:creationId xmlns:a16="http://schemas.microsoft.com/office/drawing/2014/main" id="{A8A0B89F-5101-4DFD-96F7-6DA5FA5C9A9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Item level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4B2B7-ED92-4654-91DD-7DA5F40F7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1157" y="206948"/>
            <a:ext cx="2442671" cy="64276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AA8A151-F96F-4706-9E24-7022335FEBB1}"/>
              </a:ext>
            </a:extLst>
          </p:cNvPr>
          <p:cNvSpPr/>
          <p:nvPr/>
        </p:nvSpPr>
        <p:spPr>
          <a:xfrm>
            <a:off x="8843430" y="3147423"/>
            <a:ext cx="2331927" cy="894732"/>
          </a:xfrm>
          <a:prstGeom prst="rect">
            <a:avLst/>
          </a:prstGeom>
          <a:noFill/>
          <a:ln w="38100">
            <a:solidFill>
              <a:srgbClr val="F1C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56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BC69C2-A52A-4932-98DC-23023B63F097}"/>
              </a:ext>
            </a:extLst>
          </p:cNvPr>
          <p:cNvGrpSpPr/>
          <p:nvPr/>
        </p:nvGrpSpPr>
        <p:grpSpPr>
          <a:xfrm>
            <a:off x="6318455" y="892277"/>
            <a:ext cx="5144023" cy="4141991"/>
            <a:chOff x="6318455" y="892277"/>
            <a:chExt cx="5144023" cy="4141991"/>
          </a:xfrm>
        </p:grpSpPr>
        <p:pic>
          <p:nvPicPr>
            <p:cNvPr id="2050" name="Picture 2" descr="Diagram showing the structure of a data lake connecting to separately secured containers.">
              <a:extLst>
                <a:ext uri="{FF2B5EF4-FFF2-40B4-BE49-F238E27FC236}">
                  <a16:creationId xmlns:a16="http://schemas.microsoft.com/office/drawing/2014/main" id="{755BFB6F-6BB0-464A-A23A-A9D814E71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455" y="892277"/>
              <a:ext cx="5026571" cy="3931674"/>
            </a:xfrm>
            <a:prstGeom prst="rect">
              <a:avLst/>
            </a:prstGeom>
            <a:noFill/>
            <a:ln>
              <a:solidFill>
                <a:srgbClr val="2B488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4BFAA4-E84C-4231-B0D7-7344A80D689A}"/>
                </a:ext>
              </a:extLst>
            </p:cNvPr>
            <p:cNvSpPr txBox="1"/>
            <p:nvPr/>
          </p:nvSpPr>
          <p:spPr>
            <a:xfrm>
              <a:off x="10612353" y="4823951"/>
              <a:ext cx="850125" cy="2103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microsoft.com</a:t>
              </a:r>
              <a:endParaRPr kumimoji="0" lang="nl-NL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0475EAB-82CA-4209-A852-D77A0C5F0274}"/>
              </a:ext>
            </a:extLst>
          </p:cNvPr>
          <p:cNvSpPr txBox="1">
            <a:spLocks/>
          </p:cNvSpPr>
          <p:nvPr/>
        </p:nvSpPr>
        <p:spPr>
          <a:xfrm>
            <a:off x="197959" y="1347446"/>
            <a:ext cx="5390194" cy="1380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Grant access to specific folders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Lakehouse items only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Restricts access to user with read permission only </a:t>
            </a:r>
            <a:endParaRPr lang="en-US" sz="1100" dirty="0"/>
          </a:p>
        </p:txBody>
      </p:sp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855C7F92-52B2-4B47-B146-45677BAE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0358" y="5026729"/>
            <a:ext cx="735055" cy="73505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84DADFF-DB50-464E-A0D7-EB21ECDC03AA}"/>
              </a:ext>
            </a:extLst>
          </p:cNvPr>
          <p:cNvGrpSpPr/>
          <p:nvPr/>
        </p:nvGrpSpPr>
        <p:grpSpPr>
          <a:xfrm>
            <a:off x="6332387" y="4210952"/>
            <a:ext cx="1504230" cy="394839"/>
            <a:chOff x="3219407" y="4861121"/>
            <a:chExt cx="1504230" cy="3948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A13928-5A56-4422-B64C-C9B89EB609BC}"/>
                </a:ext>
              </a:extLst>
            </p:cNvPr>
            <p:cNvSpPr/>
            <p:nvPr/>
          </p:nvSpPr>
          <p:spPr>
            <a:xfrm>
              <a:off x="3219407" y="4861121"/>
              <a:ext cx="1407056" cy="3948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0BCBE2-C32E-450D-9647-E65541AA9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0638" y="4922073"/>
              <a:ext cx="279525" cy="28465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6AA48-B00E-41CA-95D9-61E2EE983768}"/>
                </a:ext>
              </a:extLst>
            </p:cNvPr>
            <p:cNvSpPr txBox="1"/>
            <p:nvPr/>
          </p:nvSpPr>
          <p:spPr>
            <a:xfrm>
              <a:off x="3510997" y="4931904"/>
              <a:ext cx="12126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/>
                <a:t>Semantic model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96CCF1-FCCD-4C2F-BFE8-C11EEA00C2B2}"/>
              </a:ext>
            </a:extLst>
          </p:cNvPr>
          <p:cNvCxnSpPr>
            <a:cxnSpLocks/>
          </p:cNvCxnSpPr>
          <p:nvPr/>
        </p:nvCxnSpPr>
        <p:spPr>
          <a:xfrm flipV="1">
            <a:off x="5975413" y="3605562"/>
            <a:ext cx="492294" cy="1788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7B8EE0-4D86-4F50-89D6-395E7F51AF7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975413" y="4666743"/>
            <a:ext cx="730302" cy="72751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967502-AB13-4A57-B22E-44AC4FBA79F6}"/>
              </a:ext>
            </a:extLst>
          </p:cNvPr>
          <p:cNvCxnSpPr>
            <a:cxnSpLocks/>
          </p:cNvCxnSpPr>
          <p:nvPr/>
        </p:nvCxnSpPr>
        <p:spPr>
          <a:xfrm flipV="1">
            <a:off x="7107044" y="3502609"/>
            <a:ext cx="527824" cy="67295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99380E-7D4E-408F-A094-103837242DF3}"/>
              </a:ext>
            </a:extLst>
          </p:cNvPr>
          <p:cNvGrpSpPr/>
          <p:nvPr/>
        </p:nvGrpSpPr>
        <p:grpSpPr>
          <a:xfrm>
            <a:off x="8128212" y="4205260"/>
            <a:ext cx="1407056" cy="415498"/>
            <a:chOff x="2906816" y="4078728"/>
            <a:chExt cx="1407056" cy="41549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890C74-92C8-4EB9-BC72-9ED72417B3C5}"/>
                </a:ext>
              </a:extLst>
            </p:cNvPr>
            <p:cNvSpPr/>
            <p:nvPr/>
          </p:nvSpPr>
          <p:spPr>
            <a:xfrm>
              <a:off x="2906816" y="4082806"/>
              <a:ext cx="1407056" cy="3948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4C6266-5F38-428B-A390-41280A4BC793}"/>
                </a:ext>
              </a:extLst>
            </p:cNvPr>
            <p:cNvSpPr txBox="1"/>
            <p:nvPr/>
          </p:nvSpPr>
          <p:spPr>
            <a:xfrm>
              <a:off x="3252594" y="4078728"/>
              <a:ext cx="91294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dirty="0"/>
                <a:t>SQL Analytics Endpoint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4C0AF1C-7760-49D6-8EB3-C0C312AD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44" y="4121219"/>
              <a:ext cx="259328" cy="319255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EF8009-EBBB-469F-BDA6-F87BDCF1C98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975413" y="4666743"/>
            <a:ext cx="2298792" cy="727514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2B092F-F051-4FE5-8C91-440DB6AAFC58}"/>
              </a:ext>
            </a:extLst>
          </p:cNvPr>
          <p:cNvCxnSpPr>
            <a:cxnSpLocks/>
          </p:cNvCxnSpPr>
          <p:nvPr/>
        </p:nvCxnSpPr>
        <p:spPr>
          <a:xfrm flipV="1">
            <a:off x="8329804" y="3514823"/>
            <a:ext cx="0" cy="660738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EC9D070-938C-4217-ADE6-AB4691F64F90}"/>
              </a:ext>
            </a:extLst>
          </p:cNvPr>
          <p:cNvSpPr txBox="1"/>
          <p:nvPr/>
        </p:nvSpPr>
        <p:spPr>
          <a:xfrm>
            <a:off x="1359720" y="4434843"/>
            <a:ext cx="4837502" cy="646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GB" dirty="0"/>
              <a:t>Data access role security only applies to users accessing OneLake directly!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EE9361A1-681B-4B49-A5CD-BA86BDA0C394}"/>
              </a:ext>
            </a:extLst>
          </p:cNvPr>
          <p:cNvSpPr txBox="1">
            <a:spLocks/>
          </p:cNvSpPr>
          <p:nvPr/>
        </p:nvSpPr>
        <p:spPr>
          <a:xfrm>
            <a:off x="197959" y="2978083"/>
            <a:ext cx="5762932" cy="24711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endParaRPr lang="en-US" sz="1200" dirty="0"/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CF6319DB-DC19-4B25-9692-871E82FBC96D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OneLake data access role</a:t>
            </a:r>
          </a:p>
        </p:txBody>
      </p:sp>
    </p:spTree>
    <p:extLst>
      <p:ext uri="{BB962C8B-B14F-4D97-AF65-F5344CB8AC3E}">
        <p14:creationId xmlns:p14="http://schemas.microsoft.com/office/powerpoint/2010/main" val="34296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0475EAB-82CA-4209-A852-D77A0C5F0274}"/>
              </a:ext>
            </a:extLst>
          </p:cNvPr>
          <p:cNvSpPr txBox="1">
            <a:spLocks/>
          </p:cNvSpPr>
          <p:nvPr/>
        </p:nvSpPr>
        <p:spPr>
          <a:xfrm>
            <a:off x="2000932" y="1232052"/>
            <a:ext cx="2580593" cy="4598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dirty="0"/>
              <a:t>1. Create a new role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EE9361A1-681B-4B49-A5CD-BA86BDA0C394}"/>
              </a:ext>
            </a:extLst>
          </p:cNvPr>
          <p:cNvSpPr txBox="1">
            <a:spLocks/>
          </p:cNvSpPr>
          <p:nvPr/>
        </p:nvSpPr>
        <p:spPr>
          <a:xfrm>
            <a:off x="197959" y="2978083"/>
            <a:ext cx="5762932" cy="24711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CA8F4-2451-4682-85C2-8C9A8154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932" y="1920416"/>
            <a:ext cx="3068345" cy="4419406"/>
          </a:xfrm>
          <a:prstGeom prst="rect">
            <a:avLst/>
          </a:prstGeom>
          <a:ln w="12700">
            <a:solidFill>
              <a:srgbClr val="2B4889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09CD11-4243-41A2-8FA1-BC0DD2C35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942" y="1920416"/>
            <a:ext cx="3008126" cy="4419406"/>
          </a:xfrm>
          <a:prstGeom prst="rect">
            <a:avLst/>
          </a:prstGeom>
          <a:ln w="12700">
            <a:solidFill>
              <a:srgbClr val="2B4889"/>
            </a:solidFill>
          </a:ln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A0B0E98-987A-497A-B614-21598A0E3A3D}"/>
              </a:ext>
            </a:extLst>
          </p:cNvPr>
          <p:cNvSpPr txBox="1">
            <a:spLocks/>
          </p:cNvSpPr>
          <p:nvPr/>
        </p:nvSpPr>
        <p:spPr>
          <a:xfrm>
            <a:off x="6811479" y="711816"/>
            <a:ext cx="4974133" cy="1700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dirty="0"/>
              <a:t>2. Assign people to this new role</a:t>
            </a:r>
          </a:p>
          <a:p>
            <a:pPr marL="874350" lvl="2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Directly: Based on Entra-group or Entra-ID</a:t>
            </a:r>
          </a:p>
          <a:p>
            <a:pPr marL="874350" lvl="2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Virtual: Based on Lakehouse permissions</a:t>
            </a:r>
          </a:p>
          <a:p>
            <a:pPr marL="874350" lvl="2" indent="-285750">
              <a:lnSpc>
                <a:spcPct val="150000"/>
              </a:lnSpc>
              <a:spcBef>
                <a:spcPts val="0"/>
              </a:spcBef>
            </a:pPr>
            <a:endParaRPr lang="en-US" sz="800" dirty="0"/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6C298449-8508-44D2-AC35-75F338A8F85E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OneLake data access role</a:t>
            </a:r>
          </a:p>
        </p:txBody>
      </p:sp>
    </p:spTree>
    <p:extLst>
      <p:ext uri="{BB962C8B-B14F-4D97-AF65-F5344CB8AC3E}">
        <p14:creationId xmlns:p14="http://schemas.microsoft.com/office/powerpoint/2010/main" val="22179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5A582A9-2B95-4A50-A6AA-6CF2ABEEBAA2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Shortcut security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71D27E6-50AE-4DBE-BD37-BE8FBE65E26E}"/>
              </a:ext>
            </a:extLst>
          </p:cNvPr>
          <p:cNvSpPr txBox="1">
            <a:spLocks/>
          </p:cNvSpPr>
          <p:nvPr/>
        </p:nvSpPr>
        <p:spPr>
          <a:xfrm>
            <a:off x="197959" y="1347445"/>
            <a:ext cx="4726466" cy="3929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 need access on the shortcut location and on the target location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The most restrictive permission of the 2 locations is applied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Apply permissions to the shortcut location like any folder in OneLake, like Lakehouse sharing, OneLake data access roles etc.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For external authorization (including ALDS Gen2), one credential is used to secure the target location</a:t>
            </a:r>
            <a:endParaRPr lang="en-US" sz="1400" dirty="0"/>
          </a:p>
        </p:txBody>
      </p:sp>
      <p:pic>
        <p:nvPicPr>
          <p:cNvPr id="6" name="Picture 5" descr="A person walking on a gate&#10;&#10;Description automatically generated">
            <a:extLst>
              <a:ext uri="{FF2B5EF4-FFF2-40B4-BE49-F238E27FC236}">
                <a16:creationId xmlns:a16="http://schemas.microsoft.com/office/drawing/2014/main" id="{4BBA7A48-2E91-43B7-8BD4-3856872AE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12" y="0"/>
            <a:ext cx="6454588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Understand Fabric architecture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AF165B-828D-4534-AFB3-717BEADCF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94983" y="1197665"/>
            <a:ext cx="4011800" cy="4921481"/>
            <a:chOff x="7597588" y="2023935"/>
            <a:chExt cx="4011800" cy="4482837"/>
          </a:xfrm>
        </p:grpSpPr>
        <p:sp>
          <p:nvSpPr>
            <p:cNvPr id="65" name="Rounded Rectangle 205">
              <a:extLst>
                <a:ext uri="{FF2B5EF4-FFF2-40B4-BE49-F238E27FC236}">
                  <a16:creationId xmlns:a16="http://schemas.microsoft.com/office/drawing/2014/main" id="{73E864ED-59C4-4CF2-AAE1-DF4CAFE09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7588" y="2023935"/>
              <a:ext cx="4011800" cy="4122075"/>
            </a:xfrm>
            <a:prstGeom prst="roundRect">
              <a:avLst>
                <a:gd name="adj" fmla="val 2893"/>
              </a:avLst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6" name="TextBox 65" descr="Blue box containing information about OneLake. Single SaaS lake&#10;Provisioned automatically with the tenant&#10;All workloads automatically store data in OneLake workspace folders&#10;All data is organized in a hierarchical namespace&#10;Data in OneLake is automatically indexed for discovery, MIP labels, lineage, PII scans, sharing, governance and compliance&#10;">
              <a:extLst>
                <a:ext uri="{FF2B5EF4-FFF2-40B4-BE49-F238E27FC236}">
                  <a16:creationId xmlns:a16="http://schemas.microsoft.com/office/drawing/2014/main" id="{61CAB1EB-AE88-4941-A824-4478C6B5A2BC}"/>
                </a:ext>
              </a:extLst>
            </p:cNvPr>
            <p:cNvSpPr txBox="1"/>
            <p:nvPr/>
          </p:nvSpPr>
          <p:spPr>
            <a:xfrm>
              <a:off x="7647388" y="2105567"/>
              <a:ext cx="3962000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Single SaaS lake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Provisioned automatically with the tenant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All workloads automatically store data in 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OneLake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workspace folders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All data is organized in a hierarchical namespace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in 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OneLake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is automatically indexed for discovery, MIP labels, lineage, PII scans, sharing, governance and compliance</a:t>
              </a:r>
            </a:p>
          </p:txBody>
        </p:sp>
      </p:grpSp>
      <p:pic>
        <p:nvPicPr>
          <p:cNvPr id="67" name="Picture 2" descr="Diagram showing how multiple items and engines use the same copy of data.">
            <a:extLst>
              <a:ext uri="{FF2B5EF4-FFF2-40B4-BE49-F238E27FC236}">
                <a16:creationId xmlns:a16="http://schemas.microsoft.com/office/drawing/2014/main" id="{970897D4-F418-4C3B-9269-41994F18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7665"/>
            <a:ext cx="7439532" cy="45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63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33333E-6 L 0.02057 0.0004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68487-669C-4D5C-8529-7C989CB33A71}"/>
              </a:ext>
            </a:extLst>
          </p:cNvPr>
          <p:cNvSpPr/>
          <p:nvPr/>
        </p:nvSpPr>
        <p:spPr>
          <a:xfrm>
            <a:off x="6184517" y="1347446"/>
            <a:ext cx="2552139" cy="39476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Microsoft Fabric (OneLake)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39A81E-2886-4223-B0D3-422AE00B7E32}"/>
              </a:ext>
            </a:extLst>
          </p:cNvPr>
          <p:cNvGrpSpPr/>
          <p:nvPr/>
        </p:nvGrpSpPr>
        <p:grpSpPr>
          <a:xfrm>
            <a:off x="6579419" y="3981195"/>
            <a:ext cx="1804889" cy="964799"/>
            <a:chOff x="1255111" y="4518318"/>
            <a:chExt cx="1804889" cy="9647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A1DE76-0A30-4FB9-A892-2CCA984F1D15}"/>
                </a:ext>
              </a:extLst>
            </p:cNvPr>
            <p:cNvSpPr/>
            <p:nvPr/>
          </p:nvSpPr>
          <p:spPr>
            <a:xfrm>
              <a:off x="1255111" y="4518318"/>
              <a:ext cx="1804889" cy="9647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Files, shortcuts, tables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504C7E-BE17-4219-A92B-D153CC52C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5756" y="4938947"/>
              <a:ext cx="286143" cy="3648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89F6CA-0B80-4D3A-84C3-C76DCC212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8225" y="4962486"/>
              <a:ext cx="296363" cy="3177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704E0C-5536-4787-80D5-F0BF8788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7101" y="4956602"/>
              <a:ext cx="286143" cy="32954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AA490D-30CD-4C28-ABB8-051597711696}"/>
              </a:ext>
            </a:extLst>
          </p:cNvPr>
          <p:cNvGrpSpPr/>
          <p:nvPr/>
        </p:nvGrpSpPr>
        <p:grpSpPr>
          <a:xfrm>
            <a:off x="6641001" y="2231111"/>
            <a:ext cx="1700107" cy="964799"/>
            <a:chOff x="1407394" y="2739496"/>
            <a:chExt cx="1700107" cy="9647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FC09E7-F33B-448B-818F-8F74E686FF26}"/>
                </a:ext>
              </a:extLst>
            </p:cNvPr>
            <p:cNvSpPr/>
            <p:nvPr/>
          </p:nvSpPr>
          <p:spPr>
            <a:xfrm>
              <a:off x="1407394" y="2739496"/>
              <a:ext cx="1700107" cy="964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Workspace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B14BFD2-FBFD-47DD-92FB-59D79FF2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9138" y="3150156"/>
              <a:ext cx="399265" cy="40659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0ECA25-668D-48B1-A8E7-B31BAFB5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3942" y="3154550"/>
              <a:ext cx="399265" cy="39780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DD96838-51BA-40E4-A484-65E005BD8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9345" y="3157628"/>
              <a:ext cx="394727" cy="394727"/>
            </a:xfrm>
            <a:prstGeom prst="rect">
              <a:avLst/>
            </a:prstGeom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4DF3C9-0731-4D0F-AB2F-D2C1A1D8B898}"/>
              </a:ext>
            </a:extLst>
          </p:cNvPr>
          <p:cNvCxnSpPr>
            <a:cxnSpLocks/>
          </p:cNvCxnSpPr>
          <p:nvPr/>
        </p:nvCxnSpPr>
        <p:spPr>
          <a:xfrm>
            <a:off x="7481863" y="3239212"/>
            <a:ext cx="1" cy="74198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FBAD67D2-0223-489D-A092-F59EADE35B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363" y="2477538"/>
            <a:ext cx="735055" cy="735055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6764A41-A1EE-4E21-975B-F503AF14EB87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rot="10800000" flipV="1">
            <a:off x="8122011" y="2845065"/>
            <a:ext cx="1597353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C56577-1420-4EB8-927B-7C0DDE45C3C3}"/>
              </a:ext>
            </a:extLst>
          </p:cNvPr>
          <p:cNvSpPr txBox="1"/>
          <p:nvPr/>
        </p:nvSpPr>
        <p:spPr>
          <a:xfrm>
            <a:off x="8662088" y="2389600"/>
            <a:ext cx="1057275" cy="4034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sz="1100" dirty="0"/>
              <a:t>Build reports on the dataset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3526EB0F-5616-4105-8D1D-B2288B2642A3}"/>
              </a:ext>
            </a:extLst>
          </p:cNvPr>
          <p:cNvSpPr txBox="1">
            <a:spLocks/>
          </p:cNvSpPr>
          <p:nvPr/>
        </p:nvSpPr>
        <p:spPr>
          <a:xfrm>
            <a:off x="447675" y="1137511"/>
            <a:ext cx="5415862" cy="4367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Usage</a:t>
            </a:r>
            <a:endParaRPr lang="en-GB" sz="1600" b="1" dirty="0"/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Create reports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Analyze in Excel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400" dirty="0"/>
              <a:t>Export underlying data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400" dirty="0"/>
              <a:t>Usage XMLA-endpoint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How to get build permission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Workspace role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App audience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(Semantic model) Item permission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Share report</a:t>
            </a:r>
          </a:p>
          <a:p>
            <a:pPr marL="417150" lvl="1" indent="-28575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Request permission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sp>
        <p:nvSpPr>
          <p:cNvPr id="48" name="Title">
            <a:extLst>
              <a:ext uri="{FF2B5EF4-FFF2-40B4-BE49-F238E27FC236}">
                <a16:creationId xmlns:a16="http://schemas.microsoft.com/office/drawing/2014/main" id="{A1B22BEA-8C7E-4827-BF3A-CC53E0226B92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Build permissions</a:t>
            </a:r>
          </a:p>
        </p:txBody>
      </p:sp>
    </p:spTree>
    <p:extLst>
      <p:ext uri="{BB962C8B-B14F-4D97-AF65-F5344CB8AC3E}">
        <p14:creationId xmlns:p14="http://schemas.microsoft.com/office/powerpoint/2010/main" val="1463737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7DB87-9D13-459C-81F2-106123659F57}"/>
              </a:ext>
            </a:extLst>
          </p:cNvPr>
          <p:cNvSpPr/>
          <p:nvPr/>
        </p:nvSpPr>
        <p:spPr>
          <a:xfrm>
            <a:off x="6184517" y="1452152"/>
            <a:ext cx="2552139" cy="3842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Microsoft Fabric (OneLake)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D68E9E-FBE7-4C4A-9175-F0E80B098358}"/>
              </a:ext>
            </a:extLst>
          </p:cNvPr>
          <p:cNvGrpSpPr/>
          <p:nvPr/>
        </p:nvGrpSpPr>
        <p:grpSpPr>
          <a:xfrm>
            <a:off x="6579419" y="4006785"/>
            <a:ext cx="1804889" cy="939209"/>
            <a:chOff x="1255111" y="4518318"/>
            <a:chExt cx="1804889" cy="9647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55377F-3EED-4068-BCC4-F88DCAB7651C}"/>
                </a:ext>
              </a:extLst>
            </p:cNvPr>
            <p:cNvSpPr/>
            <p:nvPr/>
          </p:nvSpPr>
          <p:spPr>
            <a:xfrm>
              <a:off x="1255111" y="4518318"/>
              <a:ext cx="1804889" cy="9647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Files, shortcuts, tables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D183BB-6ADC-42A7-AA08-3F6018DA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5756" y="4938947"/>
              <a:ext cx="286143" cy="3648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047F89-1D72-4F3C-AFE5-070245BC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8225" y="4962486"/>
              <a:ext cx="296363" cy="3177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C87168-AD73-4544-A589-B075A896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7101" y="4956602"/>
              <a:ext cx="286143" cy="32954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3E164C-5C47-48D6-9448-C02E147BE26D}"/>
              </a:ext>
            </a:extLst>
          </p:cNvPr>
          <p:cNvGrpSpPr/>
          <p:nvPr/>
        </p:nvGrpSpPr>
        <p:grpSpPr>
          <a:xfrm>
            <a:off x="6641001" y="2256701"/>
            <a:ext cx="1700107" cy="939209"/>
            <a:chOff x="1407394" y="2739496"/>
            <a:chExt cx="1700107" cy="9647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90DEBC-29EF-4728-9985-7D710517DD4B}"/>
                </a:ext>
              </a:extLst>
            </p:cNvPr>
            <p:cNvSpPr/>
            <p:nvPr/>
          </p:nvSpPr>
          <p:spPr>
            <a:xfrm>
              <a:off x="1407394" y="2739496"/>
              <a:ext cx="1700107" cy="964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Workspace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43BDC1-FCC4-4F84-B3A7-EF54B90F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9138" y="3150156"/>
              <a:ext cx="399265" cy="4065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30AE7E-976B-47B6-853F-FEE0CBC1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3942" y="3154550"/>
              <a:ext cx="399265" cy="39780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AD3F4F-105D-45AD-9C95-662A736C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9345" y="3157628"/>
              <a:ext cx="394727" cy="394727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481927-E9CC-4A11-AE51-C44CE8418639}"/>
              </a:ext>
            </a:extLst>
          </p:cNvPr>
          <p:cNvCxnSpPr>
            <a:cxnSpLocks/>
          </p:cNvCxnSpPr>
          <p:nvPr/>
        </p:nvCxnSpPr>
        <p:spPr>
          <a:xfrm flipH="1">
            <a:off x="7481864" y="3258892"/>
            <a:ext cx="1" cy="72230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B7363FB6-E2DA-43CF-A6DE-EC26DFBA70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363" y="2373209"/>
            <a:ext cx="735055" cy="715559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4CED564-25AA-4AA7-8A2E-42C1BE96D127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rot="10800000">
            <a:off x="8341109" y="2726307"/>
            <a:ext cx="1378255" cy="468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3CEC8E-F807-4301-9DEF-F62210EF48FC}"/>
              </a:ext>
            </a:extLst>
          </p:cNvPr>
          <p:cNvSpPr txBox="1"/>
          <p:nvPr/>
        </p:nvSpPr>
        <p:spPr>
          <a:xfrm>
            <a:off x="8662088" y="2368529"/>
            <a:ext cx="1057275" cy="3003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sz="1100" dirty="0"/>
              <a:t>Collaborate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980A2E9-8D34-4856-816F-0354E7CC6769}"/>
              </a:ext>
            </a:extLst>
          </p:cNvPr>
          <p:cNvSpPr txBox="1">
            <a:spLocks/>
          </p:cNvSpPr>
          <p:nvPr/>
        </p:nvSpPr>
        <p:spPr>
          <a:xfrm>
            <a:off x="447674" y="1295400"/>
            <a:ext cx="5575733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Setup</a:t>
            </a:r>
            <a:endParaRPr lang="en-GB" sz="1600" b="1" dirty="0"/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Same as before with Power BI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Create guest user in your Entra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Guest user can get the same permissions as internal users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B4E637-64F2-4D32-8F27-95C165B5A1BE}"/>
              </a:ext>
            </a:extLst>
          </p:cNvPr>
          <p:cNvSpPr txBox="1"/>
          <p:nvPr/>
        </p:nvSpPr>
        <p:spPr>
          <a:xfrm>
            <a:off x="9558252" y="3076809"/>
            <a:ext cx="1057275" cy="392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sz="1100" dirty="0"/>
              <a:t>External user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5A513532-00C9-475B-B415-62B60FD4D46E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Collaborate with external users</a:t>
            </a:r>
          </a:p>
        </p:txBody>
      </p:sp>
    </p:spTree>
    <p:extLst>
      <p:ext uri="{BB962C8B-B14F-4D97-AF65-F5344CB8AC3E}">
        <p14:creationId xmlns:p14="http://schemas.microsoft.com/office/powerpoint/2010/main" val="19235985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Illustration of a cross-tenant OneLake data share.">
            <a:extLst>
              <a:ext uri="{FF2B5EF4-FFF2-40B4-BE49-F238E27FC236}">
                <a16:creationId xmlns:a16="http://schemas.microsoft.com/office/drawing/2014/main" id="{F76C4EBF-D6DD-4784-95DA-0C7167C7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380070"/>
            <a:ext cx="6297613" cy="4097859"/>
          </a:xfrm>
          <a:prstGeom prst="rect">
            <a:avLst/>
          </a:prstGeom>
          <a:noFill/>
          <a:ln>
            <a:solidFill>
              <a:srgbClr val="2B48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0597EFA-846C-4675-8E4F-8EB20805A858}"/>
              </a:ext>
            </a:extLst>
          </p:cNvPr>
          <p:cNvSpPr txBox="1">
            <a:spLocks/>
          </p:cNvSpPr>
          <p:nvPr/>
        </p:nvSpPr>
        <p:spPr>
          <a:xfrm>
            <a:off x="197959" y="1347445"/>
            <a:ext cx="4726466" cy="3929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6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400" b="1" dirty="0"/>
              <a:t>Share folders with external users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Data is not copied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Read-only access to the data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Other security policies should be defined in consumer tenant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No reshare within consumer tenant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Provider can’t control access in other tenant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Lakehouse and KQL database only</a:t>
            </a:r>
          </a:p>
          <a:p>
            <a:pPr marL="360000" lvl="1" indent="-23040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Data </a:t>
            </a:r>
            <a:r>
              <a:rPr lang="en-GB" sz="1400" dirty="0"/>
              <a:t>might cross geographic boundaries</a:t>
            </a:r>
            <a:endParaRPr lang="en-US" sz="1100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External data sharing</a:t>
            </a:r>
          </a:p>
        </p:txBody>
      </p:sp>
    </p:spTree>
    <p:extLst>
      <p:ext uri="{BB962C8B-B14F-4D97-AF65-F5344CB8AC3E}">
        <p14:creationId xmlns:p14="http://schemas.microsoft.com/office/powerpoint/2010/main" val="3280488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903486A-7C86-4501-A912-3DFA32B1AEEA}"/>
              </a:ext>
            </a:extLst>
          </p:cNvPr>
          <p:cNvSpPr txBox="1">
            <a:spLocks/>
          </p:cNvSpPr>
          <p:nvPr/>
        </p:nvSpPr>
        <p:spPr>
          <a:xfrm>
            <a:off x="197959" y="1347445"/>
            <a:ext cx="5004236" cy="4608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 dirty="0"/>
              <a:t>Item level access + Column-level security for SQL analytics endpoint and Warehouse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20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 dirty="0"/>
              <a:t>Create a OneLake RBAC role and assign people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  <p:pic>
        <p:nvPicPr>
          <p:cNvPr id="8" name="Picture 7" descr="A computer screen with text and graphics&#10;&#10;Description automatically generated with medium confidence">
            <a:extLst>
              <a:ext uri="{FF2B5EF4-FFF2-40B4-BE49-F238E27FC236}">
                <a16:creationId xmlns:a16="http://schemas.microsoft.com/office/drawing/2014/main" id="{B3799320-106F-4682-9493-D6843F4D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13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903486A-7C86-4501-A912-3DFA32B1AEEA}"/>
              </a:ext>
            </a:extLst>
          </p:cNvPr>
          <p:cNvSpPr txBox="1">
            <a:spLocks/>
          </p:cNvSpPr>
          <p:nvPr/>
        </p:nvSpPr>
        <p:spPr>
          <a:xfrm>
            <a:off x="197959" y="152400"/>
            <a:ext cx="5004236" cy="67055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Security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US" sz="16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/>
              <a:t>Ask yourself the following questions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600" dirty="0"/>
              <a:t>Why is the basic Fabric sufficient or do you need more inbound and outbound security? 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600" dirty="0"/>
              <a:t>Are you going to set up security at item level? And on which one? 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600" dirty="0"/>
              <a:t>Do you need OLS/RLS? 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600" dirty="0"/>
              <a:t>Would you also set up OneLake RBAC? For whom and why?</a:t>
            </a:r>
            <a:endParaRPr lang="en-US" sz="1600" dirty="0"/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600" dirty="0"/>
              <a:t>What workspace roles would you give to which groups? 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600" dirty="0"/>
              <a:t>Why do/don’t you need a data gateway? </a:t>
            </a:r>
          </a:p>
        </p:txBody>
      </p:sp>
      <p:pic>
        <p:nvPicPr>
          <p:cNvPr id="3" name="Picture 2" descr="A group of people sitting at tables in a room&#10;&#10;Description automatically generated">
            <a:extLst>
              <a:ext uri="{FF2B5EF4-FFF2-40B4-BE49-F238E27FC236}">
                <a16:creationId xmlns:a16="http://schemas.microsoft.com/office/drawing/2014/main" id="{AC7ACDBC-2D1F-48E7-A0BE-4CB770DCD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74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D6D63F-9BF4-4725-B4CD-2B7E4C50AE7B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1A0CD-F465-4ECF-B25A-AD896F21D0D9}"/>
              </a:ext>
            </a:extLst>
          </p:cNvPr>
          <p:cNvSpPr txBox="1"/>
          <p:nvPr/>
        </p:nvSpPr>
        <p:spPr>
          <a:xfrm>
            <a:off x="329248" y="1687165"/>
            <a:ext cx="4826951" cy="13910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Governance</a:t>
            </a:r>
            <a:endParaRPr lang="nl-NL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48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Data Governance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225285-2CF6-4094-9360-5FC3006B17DD}"/>
              </a:ext>
            </a:extLst>
          </p:cNvPr>
          <p:cNvGrpSpPr/>
          <p:nvPr/>
        </p:nvGrpSpPr>
        <p:grpSpPr>
          <a:xfrm>
            <a:off x="1205148" y="1308053"/>
            <a:ext cx="6341545" cy="4617450"/>
            <a:chOff x="1205148" y="1308053"/>
            <a:chExt cx="6341545" cy="461745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11E279-B9DF-440F-BE6E-927912491FC0}"/>
                </a:ext>
              </a:extLst>
            </p:cNvPr>
            <p:cNvSpPr/>
            <p:nvPr/>
          </p:nvSpPr>
          <p:spPr>
            <a:xfrm>
              <a:off x="1205148" y="3634450"/>
              <a:ext cx="1885521" cy="22910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People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6645448-2863-467C-BD6E-93335719E39C}"/>
                </a:ext>
              </a:extLst>
            </p:cNvPr>
            <p:cNvSpPr/>
            <p:nvPr/>
          </p:nvSpPr>
          <p:spPr>
            <a:xfrm>
              <a:off x="3433159" y="3634450"/>
              <a:ext cx="1885521" cy="22910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Process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FD092F-77C3-4E9E-9961-0F5412E4347E}"/>
                </a:ext>
              </a:extLst>
            </p:cNvPr>
            <p:cNvSpPr/>
            <p:nvPr/>
          </p:nvSpPr>
          <p:spPr>
            <a:xfrm>
              <a:off x="5661171" y="3634450"/>
              <a:ext cx="1885521" cy="22910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Technology</a:t>
              </a:r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E287F743-2F9E-438C-B857-7F85BEFEEF4C}"/>
                </a:ext>
              </a:extLst>
            </p:cNvPr>
            <p:cNvSpPr/>
            <p:nvPr/>
          </p:nvSpPr>
          <p:spPr>
            <a:xfrm>
              <a:off x="1881690" y="2895848"/>
              <a:ext cx="532436" cy="59030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7BFB9CD9-11D0-4A6D-93AD-40AD0E7E618F}"/>
                </a:ext>
              </a:extLst>
            </p:cNvPr>
            <p:cNvSpPr/>
            <p:nvPr/>
          </p:nvSpPr>
          <p:spPr>
            <a:xfrm>
              <a:off x="4109701" y="2895848"/>
              <a:ext cx="532436" cy="59030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E4010BA8-F47A-4B86-AC73-DAAE54330B0C}"/>
                </a:ext>
              </a:extLst>
            </p:cNvPr>
            <p:cNvSpPr/>
            <p:nvPr/>
          </p:nvSpPr>
          <p:spPr>
            <a:xfrm>
              <a:off x="6337713" y="2895848"/>
              <a:ext cx="532436" cy="59030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Graphic 38" descr="Mining tools with solid fill">
              <a:extLst>
                <a:ext uri="{FF2B5EF4-FFF2-40B4-BE49-F238E27FC236}">
                  <a16:creationId xmlns:a16="http://schemas.microsoft.com/office/drawing/2014/main" id="{57E2E2CE-7DA1-4A62-A169-3D48C883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40514" y="4779976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ircles with arrows with solid fill">
              <a:extLst>
                <a:ext uri="{FF2B5EF4-FFF2-40B4-BE49-F238E27FC236}">
                  <a16:creationId xmlns:a16="http://schemas.microsoft.com/office/drawing/2014/main" id="{992E1479-6567-48C9-B980-59CB5B2B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6205" y="4697462"/>
              <a:ext cx="1079428" cy="1079428"/>
            </a:xfrm>
            <a:prstGeom prst="rect">
              <a:avLst/>
            </a:prstGeom>
          </p:spPr>
        </p:pic>
        <p:pic>
          <p:nvPicPr>
            <p:cNvPr id="41" name="Graphic 40" descr="User with solid fill">
              <a:extLst>
                <a:ext uri="{FF2B5EF4-FFF2-40B4-BE49-F238E27FC236}">
                  <a16:creationId xmlns:a16="http://schemas.microsoft.com/office/drawing/2014/main" id="{4B6F69A8-CC41-4B26-AB08-1B38DE92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77188" y="4762474"/>
              <a:ext cx="914400" cy="914400"/>
            </a:xfrm>
            <a:prstGeom prst="rect">
              <a:avLst/>
            </a:prstGeom>
          </p:spPr>
        </p:pic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8CFE8952-B1F3-4614-B600-C38D9679C7C5}"/>
                </a:ext>
              </a:extLst>
            </p:cNvPr>
            <p:cNvSpPr/>
            <p:nvPr/>
          </p:nvSpPr>
          <p:spPr>
            <a:xfrm>
              <a:off x="1205149" y="1308053"/>
              <a:ext cx="6341544" cy="1465077"/>
            </a:xfrm>
            <a:prstGeom prst="triangle">
              <a:avLst>
                <a:gd name="adj" fmla="val 4981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Strategy</a:t>
              </a:r>
            </a:p>
          </p:txBody>
        </p:sp>
        <p:pic>
          <p:nvPicPr>
            <p:cNvPr id="43" name="Graphic 42" descr="Target with solid fill">
              <a:extLst>
                <a:ext uri="{FF2B5EF4-FFF2-40B4-BE49-F238E27FC236}">
                  <a16:creationId xmlns:a16="http://schemas.microsoft.com/office/drawing/2014/main" id="{691CCD91-6871-4A19-A6B6-49514894A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47123" y="1545257"/>
              <a:ext cx="657591" cy="657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7285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Sensitivity labels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A1CC8B-0FF6-4CD5-94EE-620E2BF9ADC6}"/>
              </a:ext>
            </a:extLst>
          </p:cNvPr>
          <p:cNvSpPr txBox="1">
            <a:spLocks/>
          </p:cNvSpPr>
          <p:nvPr/>
        </p:nvSpPr>
        <p:spPr>
          <a:xfrm>
            <a:off x="501563" y="657890"/>
            <a:ext cx="43752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Classify and protect your data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D1AE769-1D8D-4BFE-BDEE-19077777DE75}"/>
              </a:ext>
            </a:extLst>
          </p:cNvPr>
          <p:cNvSpPr txBox="1">
            <a:spLocks/>
          </p:cNvSpPr>
          <p:nvPr/>
        </p:nvSpPr>
        <p:spPr>
          <a:xfrm>
            <a:off x="447674" y="1295400"/>
            <a:ext cx="5575733" cy="4904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Different ways of labelling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Manual, default, and programmatic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Inheritance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Downstream and based on other item with label during creation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Export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Excel, Excel with live connection to Power BI dataset, PowerPoint and Power BI Desktop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Limitations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Never overwrites manually applied labels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Inheritance of data sources only works for semantic models with import mode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745210-5E31-49CF-BA47-4B3C31C9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46" y="2186687"/>
            <a:ext cx="5253880" cy="2467732"/>
          </a:xfrm>
          <a:prstGeom prst="rect">
            <a:avLst/>
          </a:prstGeom>
          <a:ln>
            <a:solidFill>
              <a:srgbClr val="2B4889"/>
            </a:solidFill>
          </a:ln>
        </p:spPr>
      </p:pic>
    </p:spTree>
    <p:extLst>
      <p:ext uri="{BB962C8B-B14F-4D97-AF65-F5344CB8AC3E}">
        <p14:creationId xmlns:p14="http://schemas.microsoft.com/office/powerpoint/2010/main" val="785684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Endorsement and discovery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A1CC8B-0FF6-4CD5-94EE-620E2BF9ADC6}"/>
              </a:ext>
            </a:extLst>
          </p:cNvPr>
          <p:cNvSpPr txBox="1">
            <a:spLocks/>
          </p:cNvSpPr>
          <p:nvPr/>
        </p:nvSpPr>
        <p:spPr>
          <a:xfrm>
            <a:off x="501562" y="657890"/>
            <a:ext cx="4699087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Identify your high quality and trustworthy data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D1AE769-1D8D-4BFE-BDEE-19077777DE75}"/>
              </a:ext>
            </a:extLst>
          </p:cNvPr>
          <p:cNvSpPr txBox="1">
            <a:spLocks/>
          </p:cNvSpPr>
          <p:nvPr/>
        </p:nvSpPr>
        <p:spPr>
          <a:xfrm>
            <a:off x="447674" y="1295400"/>
            <a:ext cx="5575733" cy="4904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Promotion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Promote your fabric item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Certification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This fabric item meets company standards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/>
              <a:t>Master data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The data in this fabric item is a core source of organization data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3D039-D9C1-4083-8EF9-239222BF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703" y="2186687"/>
            <a:ext cx="5333484" cy="2467732"/>
          </a:xfrm>
          <a:prstGeom prst="rect">
            <a:avLst/>
          </a:prstGeom>
          <a:ln>
            <a:solidFill>
              <a:srgbClr val="2B4889"/>
            </a:solidFill>
          </a:ln>
        </p:spPr>
      </p:pic>
    </p:spTree>
    <p:extLst>
      <p:ext uri="{BB962C8B-B14F-4D97-AF65-F5344CB8AC3E}">
        <p14:creationId xmlns:p14="http://schemas.microsoft.com/office/powerpoint/2010/main" val="3171438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prstClr val="black"/>
                </a:solidFill>
                <a:latin typeface="Calibri Light" panose="020F0302020204030204"/>
              </a:rPr>
              <a:t>Lineage and Impact </a:t>
            </a:r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Analysis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A1CC8B-0FF6-4CD5-94EE-620E2BF9ADC6}"/>
              </a:ext>
            </a:extLst>
          </p:cNvPr>
          <p:cNvSpPr txBox="1">
            <a:spLocks/>
          </p:cNvSpPr>
          <p:nvPr/>
        </p:nvSpPr>
        <p:spPr>
          <a:xfrm>
            <a:off x="501562" y="657890"/>
            <a:ext cx="4699087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Identify potential impact when making changes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D1AE769-1D8D-4BFE-BDEE-19077777DE75}"/>
              </a:ext>
            </a:extLst>
          </p:cNvPr>
          <p:cNvSpPr txBox="1">
            <a:spLocks/>
          </p:cNvSpPr>
          <p:nvPr/>
        </p:nvSpPr>
        <p:spPr>
          <a:xfrm>
            <a:off x="447674" y="1295400"/>
            <a:ext cx="5575733" cy="4904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Find related Fabric items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All downstream items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Notify relevant people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Workspace contact list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Limitations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Only direct children for data sources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You don’t see names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Not on dataflows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9818E-F412-4C91-A0CA-7669592D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98" y="1404811"/>
            <a:ext cx="7155871" cy="3398649"/>
          </a:xfrm>
          <a:prstGeom prst="rect">
            <a:avLst/>
          </a:prstGeom>
          <a:ln>
            <a:solidFill>
              <a:srgbClr val="2B4889"/>
            </a:solidFill>
          </a:ln>
        </p:spPr>
      </p:pic>
    </p:spTree>
    <p:extLst>
      <p:ext uri="{BB962C8B-B14F-4D97-AF65-F5344CB8AC3E}">
        <p14:creationId xmlns:p14="http://schemas.microsoft.com/office/powerpoint/2010/main" val="10652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7CDC-1F3D-4726-8ADC-80B8E15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5ABD74-1D58-4BD2-AA15-BB79021F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0347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Tags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A1CC8B-0FF6-4CD5-94EE-620E2BF9ADC6}"/>
              </a:ext>
            </a:extLst>
          </p:cNvPr>
          <p:cNvSpPr txBox="1">
            <a:spLocks/>
          </p:cNvSpPr>
          <p:nvPr/>
        </p:nvSpPr>
        <p:spPr>
          <a:xfrm>
            <a:off x="501562" y="657890"/>
            <a:ext cx="4699087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Enhance discoverability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D1AE769-1D8D-4BFE-BDEE-19077777DE75}"/>
              </a:ext>
            </a:extLst>
          </p:cNvPr>
          <p:cNvSpPr txBox="1">
            <a:spLocks/>
          </p:cNvSpPr>
          <p:nvPr/>
        </p:nvSpPr>
        <p:spPr>
          <a:xfrm>
            <a:off x="447674" y="1295400"/>
            <a:ext cx="5575733" cy="4904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Categorize your items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Tags are created by the Fabric admin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Each item can have multiple tags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Limitations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Up to 10 tags for each item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Filter on tags only available in workspace</a:t>
            </a:r>
          </a:p>
          <a:p>
            <a:pPr marL="7425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DAFEC-9BBB-4BAB-AB41-D3F04C32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49" y="1404811"/>
            <a:ext cx="6024122" cy="34864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1201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Metadata scanning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A1CC8B-0FF6-4CD5-94EE-620E2BF9ADC6}"/>
              </a:ext>
            </a:extLst>
          </p:cNvPr>
          <p:cNvSpPr txBox="1">
            <a:spLocks/>
          </p:cNvSpPr>
          <p:nvPr/>
        </p:nvSpPr>
        <p:spPr>
          <a:xfrm>
            <a:off x="501562" y="657890"/>
            <a:ext cx="53277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Catalog all metadata of your analysis and report items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D1AE769-1D8D-4BFE-BDEE-19077777DE75}"/>
              </a:ext>
            </a:extLst>
          </p:cNvPr>
          <p:cNvSpPr txBox="1">
            <a:spLocks/>
          </p:cNvSpPr>
          <p:nvPr/>
        </p:nvSpPr>
        <p:spPr>
          <a:xfrm>
            <a:off x="447674" y="1295400"/>
            <a:ext cx="5575733" cy="4904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Extract info about your Fabric items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Workspace, report, dataset, lakehouse, pipeline, governance, measures and more…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Make it more powerful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Combine this with the Power BI activity log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Limitations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No UI, just a set of api’s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AA324F-DF34-48E0-9F8A-B66F4CBAD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08" y="1295400"/>
            <a:ext cx="5295818" cy="3676593"/>
          </a:xfrm>
          <a:prstGeom prst="rect">
            <a:avLst/>
          </a:prstGeom>
          <a:ln>
            <a:solidFill>
              <a:srgbClr val="2B4889"/>
            </a:solidFill>
          </a:ln>
        </p:spPr>
      </p:pic>
    </p:spTree>
    <p:extLst>
      <p:ext uri="{BB962C8B-B14F-4D97-AF65-F5344CB8AC3E}">
        <p14:creationId xmlns:p14="http://schemas.microsoft.com/office/powerpoint/2010/main" val="3358862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Purview Hub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A1CC8B-0FF6-4CD5-94EE-620E2BF9ADC6}"/>
              </a:ext>
            </a:extLst>
          </p:cNvPr>
          <p:cNvSpPr txBox="1">
            <a:spLocks/>
          </p:cNvSpPr>
          <p:nvPr/>
        </p:nvSpPr>
        <p:spPr>
          <a:xfrm>
            <a:off x="501562" y="657890"/>
            <a:ext cx="53277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Create an overview of all items in your data estate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D1AE769-1D8D-4BFE-BDEE-19077777DE75}"/>
              </a:ext>
            </a:extLst>
          </p:cNvPr>
          <p:cNvSpPr txBox="1">
            <a:spLocks/>
          </p:cNvSpPr>
          <p:nvPr/>
        </p:nvSpPr>
        <p:spPr>
          <a:xfrm>
            <a:off x="447674" y="1295400"/>
            <a:ext cx="5575733" cy="4904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Catalog all your Fabric items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Workspace, report, dataset, lakehouse</a:t>
            </a:r>
            <a:r>
              <a:rPr lang="en-GB" sz="1400"/>
              <a:t>, pipeline, …</a:t>
            </a: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Metadata of your items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Creator, sensitivity and endorsement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/>
              <a:t>Inventory</a:t>
            </a:r>
            <a:endParaRPr lang="en-GB" sz="1800" b="1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All </a:t>
            </a:r>
            <a:r>
              <a:rPr lang="en-GB" sz="1400"/>
              <a:t>items and details within Fabric</a:t>
            </a: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Limitations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To create a really good overview, you need more</a:t>
            </a:r>
            <a:endParaRPr lang="en-GB" sz="1400" dirty="0"/>
          </a:p>
        </p:txBody>
      </p:sp>
      <p:pic>
        <p:nvPicPr>
          <p:cNvPr id="1026" name="Picture 2" descr="Screenshot of showing the Overview page of the Purview hub report, calling out the Take a tour button.">
            <a:extLst>
              <a:ext uri="{FF2B5EF4-FFF2-40B4-BE49-F238E27FC236}">
                <a16:creationId xmlns:a16="http://schemas.microsoft.com/office/drawing/2014/main" id="{9FEAEC5A-CD09-4217-91BD-D20BDAD7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06" y="1575098"/>
            <a:ext cx="7029140" cy="4071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662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prstClr val="black"/>
                </a:solidFill>
                <a:latin typeface="Calibri Light" panose="020F0302020204030204"/>
              </a:rPr>
              <a:t>Feature Usage and Adoption</a:t>
            </a:r>
            <a:endParaRPr lang="en-US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A1CC8B-0FF6-4CD5-94EE-620E2BF9ADC6}"/>
              </a:ext>
            </a:extLst>
          </p:cNvPr>
          <p:cNvSpPr txBox="1">
            <a:spLocks/>
          </p:cNvSpPr>
          <p:nvPr/>
        </p:nvSpPr>
        <p:spPr>
          <a:xfrm>
            <a:off x="501562" y="657890"/>
            <a:ext cx="53277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/>
              <a:t>Fabric utilization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915E9-0C60-4B32-9CF0-F0914DEC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680" y="1295400"/>
            <a:ext cx="7297497" cy="40780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C87B5D5-897D-46A2-9B0A-C9867554228A}"/>
              </a:ext>
            </a:extLst>
          </p:cNvPr>
          <p:cNvSpPr txBox="1">
            <a:spLocks/>
          </p:cNvSpPr>
          <p:nvPr/>
        </p:nvSpPr>
        <p:spPr>
          <a:xfrm>
            <a:off x="447674" y="1295400"/>
            <a:ext cx="5575733" cy="4904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/>
              <a:t>Trends</a:t>
            </a:r>
            <a:endParaRPr lang="en-GB" sz="1800" b="1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Daily activity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/>
              <a:t>Analyze</a:t>
            </a:r>
            <a:endParaRPr lang="en-GB" sz="1800" b="1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Per capacity, workspace, item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Counts individual users and groups</a:t>
            </a: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/>
              <a:t>Inventory</a:t>
            </a:r>
            <a:endParaRPr lang="en-GB" sz="1800" b="1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A visual representation of your inventory</a:t>
            </a: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783031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BA7C8F0F-99BF-48A3-93BB-880D6A72B0C1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prstClr val="black"/>
                </a:solidFill>
                <a:latin typeface="Calibri Light" panose="020F0302020204030204"/>
              </a:rPr>
              <a:t>Content sharing</a:t>
            </a:r>
            <a:endParaRPr lang="en-US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A1CC8B-0FF6-4CD5-94EE-620E2BF9ADC6}"/>
              </a:ext>
            </a:extLst>
          </p:cNvPr>
          <p:cNvSpPr txBox="1">
            <a:spLocks/>
          </p:cNvSpPr>
          <p:nvPr/>
        </p:nvSpPr>
        <p:spPr>
          <a:xfrm>
            <a:off x="501562" y="657890"/>
            <a:ext cx="532773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Create an overview </a:t>
            </a:r>
            <a:r>
              <a:rPr lang="en-GB" sz="2000"/>
              <a:t>of shared items </a:t>
            </a:r>
            <a:r>
              <a:rPr lang="en-GB" sz="2000" dirty="0"/>
              <a:t>in your data estate</a:t>
            </a:r>
          </a:p>
        </p:txBody>
      </p:sp>
      <p:pic>
        <p:nvPicPr>
          <p:cNvPr id="2050" name="Picture 2" descr="Content Sharing Report (Preview) | Microsoft Fabric Blog | Microsoft Fabric">
            <a:extLst>
              <a:ext uri="{FF2B5EF4-FFF2-40B4-BE49-F238E27FC236}">
                <a16:creationId xmlns:a16="http://schemas.microsoft.com/office/drawing/2014/main" id="{C1E8508C-3CA0-4BA8-AAEC-7D0C37A9A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78" y="1547648"/>
            <a:ext cx="7128399" cy="401495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AAA1E7-98DD-4C3C-AD75-B1732328D9C3}"/>
              </a:ext>
            </a:extLst>
          </p:cNvPr>
          <p:cNvSpPr txBox="1">
            <a:spLocks/>
          </p:cNvSpPr>
          <p:nvPr/>
        </p:nvSpPr>
        <p:spPr>
          <a:xfrm>
            <a:off x="447674" y="1295400"/>
            <a:ext cx="5575733" cy="4904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/>
              <a:t>High-level inventory page</a:t>
            </a:r>
            <a:endParaRPr lang="en-GB" sz="1800" b="1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Also available in other report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/>
              <a:t>Analyze</a:t>
            </a:r>
            <a:endParaRPr lang="en-GB" sz="1800" b="1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Per capacity, workspace, item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Counts individual users and groups</a:t>
            </a: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/>
              <a:t>Relevant questions</a:t>
            </a:r>
            <a:endParaRPr lang="en-GB" sz="1800" b="1" dirty="0"/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How often is an item shared?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Which items are shared on personal accounts?</a:t>
            </a:r>
            <a:endParaRPr lang="en-GB" sz="1400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400" b="1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/>
              <a:t>Limitations</a:t>
            </a:r>
          </a:p>
          <a:p>
            <a:pPr marL="360000" lvl="1" indent="-285750">
              <a:lnSpc>
                <a:spcPct val="150000"/>
              </a:lnSpc>
              <a:spcBef>
                <a:spcPts val="0"/>
              </a:spcBef>
            </a:pPr>
            <a:r>
              <a:rPr lang="en-GB" sz="1400"/>
              <a:t>No access information on individual or group level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309289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903486A-7C86-4501-A912-3DFA32B1AEEA}"/>
              </a:ext>
            </a:extLst>
          </p:cNvPr>
          <p:cNvSpPr txBox="1">
            <a:spLocks/>
          </p:cNvSpPr>
          <p:nvPr/>
        </p:nvSpPr>
        <p:spPr>
          <a:xfrm>
            <a:off x="197959" y="1347445"/>
            <a:ext cx="5004236" cy="4608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 dirty="0"/>
              <a:t>Sensitivity labels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20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/>
              <a:t>Admin monitoring workspace</a:t>
            </a:r>
            <a:endParaRPr lang="en-GB" sz="20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  <p:pic>
        <p:nvPicPr>
          <p:cNvPr id="8" name="Picture 7" descr="A computer screen with text and graphics&#10;&#10;Description automatically generated with medium confidence">
            <a:extLst>
              <a:ext uri="{FF2B5EF4-FFF2-40B4-BE49-F238E27FC236}">
                <a16:creationId xmlns:a16="http://schemas.microsoft.com/office/drawing/2014/main" id="{B3799320-106F-4682-9493-D6843F4D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20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903486A-7C86-4501-A912-3DFA32B1AEEA}"/>
              </a:ext>
            </a:extLst>
          </p:cNvPr>
          <p:cNvSpPr txBox="1">
            <a:spLocks/>
          </p:cNvSpPr>
          <p:nvPr/>
        </p:nvSpPr>
        <p:spPr>
          <a:xfrm>
            <a:off x="197959" y="152400"/>
            <a:ext cx="5004236" cy="67055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Data governance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US" sz="16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/>
              <a:t>Ask yourself the following questions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2000" dirty="0"/>
              <a:t>What is currently set up regarding data governance? Think about both strategy, process, people trained and technology? 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2000" dirty="0"/>
              <a:t>What in Fabric can help you with this and how?</a:t>
            </a:r>
          </a:p>
        </p:txBody>
      </p:sp>
      <p:pic>
        <p:nvPicPr>
          <p:cNvPr id="3" name="Picture 2" descr="A group of people sitting at tables in a room&#10;&#10;Description automatically generated">
            <a:extLst>
              <a:ext uri="{FF2B5EF4-FFF2-40B4-BE49-F238E27FC236}">
                <a16:creationId xmlns:a16="http://schemas.microsoft.com/office/drawing/2014/main" id="{AC7ACDBC-2D1F-48E7-A0BE-4CB770DCD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673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D6D63F-9BF4-4725-B4CD-2B7E4C50AE7B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1A0CD-F465-4ECF-B25A-AD896F21D0D9}"/>
              </a:ext>
            </a:extLst>
          </p:cNvPr>
          <p:cNvSpPr txBox="1"/>
          <p:nvPr/>
        </p:nvSpPr>
        <p:spPr>
          <a:xfrm>
            <a:off x="329248" y="1687165"/>
            <a:ext cx="4826951" cy="13910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Development</a:t>
            </a:r>
            <a:endParaRPr lang="nl-NL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2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9FD6996-4FC2-7209-9818-EB7FB4B05B74}"/>
              </a:ext>
            </a:extLst>
          </p:cNvPr>
          <p:cNvSpPr txBox="1">
            <a:spLocks/>
          </p:cNvSpPr>
          <p:nvPr/>
        </p:nvSpPr>
        <p:spPr>
          <a:xfrm>
            <a:off x="321008" y="1236356"/>
            <a:ext cx="4208374" cy="4737431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Monitor your activities</a:t>
            </a:r>
          </a:p>
          <a:p>
            <a:pPr marL="360000">
              <a:lnSpc>
                <a:spcPct val="150000"/>
              </a:lnSpc>
            </a:pPr>
            <a:r>
              <a:rPr lang="en-US" sz="1400" dirty="0"/>
              <a:t>List of all succeeded, failed and in progress activities</a:t>
            </a:r>
          </a:p>
          <a:p>
            <a:pPr marL="360000">
              <a:lnSpc>
                <a:spcPct val="150000"/>
              </a:lnSpc>
            </a:pPr>
            <a:r>
              <a:rPr lang="en-US" sz="1400" dirty="0"/>
              <a:t>Cancel (long-running</a:t>
            </a:r>
            <a:r>
              <a:rPr lang="en-US" sz="1400"/>
              <a:t>) activities</a:t>
            </a:r>
          </a:p>
          <a:p>
            <a:pPr marL="360000">
              <a:lnSpc>
                <a:spcPct val="150000"/>
              </a:lnSpc>
            </a:pPr>
            <a:r>
              <a:rPr lang="en-US" sz="1400"/>
              <a:t>Historical runs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endParaRPr lang="en-US" sz="1400" b="1" dirty="0"/>
          </a:p>
          <a:p>
            <a:pPr marL="0" indent="0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562C1F-A6EC-42DC-8A52-6251CAB241CB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756363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Monitoring Hub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AFA0C-06ED-466C-96A7-0F78CC9291CE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DF137-F74A-433F-8E65-F2B076BB4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673" y="1010265"/>
            <a:ext cx="6562311" cy="4343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4444200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iagram showing the workflow of commits.">
            <a:extLst>
              <a:ext uri="{FF2B5EF4-FFF2-40B4-BE49-F238E27FC236}">
                <a16:creationId xmlns:a16="http://schemas.microsoft.com/office/drawing/2014/main" id="{03ED860C-536C-4B7F-9BE5-E069AB10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03" y="1169736"/>
            <a:ext cx="7515497" cy="361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D3DD1A-D5C4-4E30-954A-3FFFFDE87769}"/>
              </a:ext>
            </a:extLst>
          </p:cNvPr>
          <p:cNvSpPr txBox="1">
            <a:spLocks/>
          </p:cNvSpPr>
          <p:nvPr/>
        </p:nvSpPr>
        <p:spPr>
          <a:xfrm>
            <a:off x="305901" y="1431235"/>
            <a:ext cx="4511297" cy="36359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 dirty="0"/>
              <a:t>Why CI/CD?</a:t>
            </a:r>
          </a:p>
          <a:p>
            <a:pPr marL="360000" lvl="1">
              <a:lnSpc>
                <a:spcPct val="150000"/>
              </a:lnSpc>
            </a:pPr>
            <a:r>
              <a:rPr lang="en-US" sz="1400" dirty="0"/>
              <a:t>Central source location</a:t>
            </a:r>
          </a:p>
          <a:p>
            <a:pPr marL="360000" lvl="1">
              <a:lnSpc>
                <a:spcPct val="150000"/>
              </a:lnSpc>
            </a:pPr>
            <a:r>
              <a:rPr lang="en-US" sz="1400" dirty="0"/>
              <a:t>Version control</a:t>
            </a:r>
          </a:p>
          <a:p>
            <a:pPr marL="360000" lvl="1">
              <a:lnSpc>
                <a:spcPct val="150000"/>
              </a:lnSpc>
            </a:pPr>
            <a:r>
              <a:rPr lang="en-US" sz="1400" dirty="0"/>
              <a:t>Track and merge changes</a:t>
            </a:r>
          </a:p>
          <a:p>
            <a:pPr marL="360000" lvl="1">
              <a:lnSpc>
                <a:spcPct val="150000"/>
              </a:lnSpc>
            </a:pPr>
            <a:r>
              <a:rPr lang="en-US" sz="1400"/>
              <a:t>Automated deployments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A5513-0821-4B92-A98D-E4F687E17A94}"/>
              </a:ext>
            </a:extLst>
          </p:cNvPr>
          <p:cNvSpPr/>
          <p:nvPr/>
        </p:nvSpPr>
        <p:spPr>
          <a:xfrm>
            <a:off x="305901" y="5519342"/>
            <a:ext cx="4369782" cy="507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ysClr val="windowText" lastClr="000000"/>
                </a:solidFill>
              </a:rPr>
              <a:t>Not all items can use Git.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856FCA8-1D27-4E7C-95FF-F7CC3ECE1EEE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GIT-integration</a:t>
            </a:r>
          </a:p>
        </p:txBody>
      </p:sp>
    </p:spTree>
    <p:extLst>
      <p:ext uri="{BB962C8B-B14F-4D97-AF65-F5344CB8AC3E}">
        <p14:creationId xmlns:p14="http://schemas.microsoft.com/office/powerpoint/2010/main" val="44528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0783-0E60-49C8-9B2A-95091E28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EBF0CC7-EA75-4955-98D2-F7DFD28E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7129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A screenshot of a working deployment pipeline with all three stages, development, test, and production, populated.">
            <a:extLst>
              <a:ext uri="{FF2B5EF4-FFF2-40B4-BE49-F238E27FC236}">
                <a16:creationId xmlns:a16="http://schemas.microsoft.com/office/drawing/2014/main" id="{40313767-5E31-4386-BD0D-13F316E903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07" y="1558562"/>
            <a:ext cx="8133721" cy="4575218"/>
          </a:xfrm>
          <a:prstGeom prst="rect">
            <a:avLst/>
          </a:prstGeom>
          <a:noFill/>
          <a:ln>
            <a:solidFill>
              <a:srgbClr val="2B48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3857732-BC2D-4C63-9155-04CAAD345ABA}"/>
              </a:ext>
            </a:extLst>
          </p:cNvPr>
          <p:cNvSpPr txBox="1">
            <a:spLocks/>
          </p:cNvSpPr>
          <p:nvPr/>
        </p:nvSpPr>
        <p:spPr>
          <a:xfrm>
            <a:off x="304800" y="1444297"/>
            <a:ext cx="3444240" cy="26574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1">
              <a:lnSpc>
                <a:spcPct val="150000"/>
              </a:lnSpc>
            </a:pPr>
            <a:r>
              <a:rPr lang="en-US" sz="1400" dirty="0"/>
              <a:t>Automated deployments</a:t>
            </a:r>
          </a:p>
          <a:p>
            <a:pPr marL="360000" lvl="1">
              <a:lnSpc>
                <a:spcPct val="150000"/>
              </a:lnSpc>
            </a:pPr>
            <a:r>
              <a:rPr lang="en-US" sz="1400" dirty="0"/>
              <a:t>Friendly UI</a:t>
            </a:r>
          </a:p>
          <a:p>
            <a:pPr marL="360000" lvl="1">
              <a:lnSpc>
                <a:spcPct val="150000"/>
              </a:lnSpc>
            </a:pPr>
            <a:r>
              <a:rPr lang="en-US" sz="1400" dirty="0"/>
              <a:t>Selective deployment</a:t>
            </a:r>
          </a:p>
          <a:p>
            <a:pPr marL="360000" lvl="1">
              <a:lnSpc>
                <a:spcPct val="150000"/>
              </a:lnSpc>
            </a:pPr>
            <a:r>
              <a:rPr lang="en-US" sz="1400" dirty="0"/>
              <a:t>Limited compared to Azure DevOps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390678A-8EE6-4A4B-A00C-DF6BA619635D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  <a:latin typeface="Calibri Light" panose="020F0302020204030204"/>
              </a:rPr>
              <a:t>Deployment Pipelines</a:t>
            </a:r>
          </a:p>
        </p:txBody>
      </p:sp>
    </p:spTree>
    <p:extLst>
      <p:ext uri="{BB962C8B-B14F-4D97-AF65-F5344CB8AC3E}">
        <p14:creationId xmlns:p14="http://schemas.microsoft.com/office/powerpoint/2010/main" val="1595746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927B9BEC-3EBA-4427-BD3D-1CA45457E787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6870788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prstClr val="black"/>
                </a:solidFill>
                <a:latin typeface="Calibri Light" panose="020F0302020204030204"/>
              </a:rPr>
              <a:t>Automated deployment</a:t>
            </a:r>
            <a:endParaRPr lang="en-US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FF70A-D0D2-414D-941B-D668A7BC9787}"/>
              </a:ext>
            </a:extLst>
          </p:cNvPr>
          <p:cNvGrpSpPr/>
          <p:nvPr/>
        </p:nvGrpSpPr>
        <p:grpSpPr>
          <a:xfrm>
            <a:off x="710419" y="3063445"/>
            <a:ext cx="5385581" cy="3428005"/>
            <a:chOff x="710419" y="3063445"/>
            <a:chExt cx="5385581" cy="342800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8CD176D-3C08-45AE-A58F-1EFEBBEA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419" y="3063445"/>
              <a:ext cx="5008221" cy="31337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76B4B8-4783-4771-9E3B-48125FF2ED75}"/>
                </a:ext>
              </a:extLst>
            </p:cNvPr>
            <p:cNvSpPr txBox="1"/>
            <p:nvPr/>
          </p:nvSpPr>
          <p:spPr>
            <a:xfrm>
              <a:off x="4939862" y="6197160"/>
              <a:ext cx="1156138" cy="2942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GB" sz="800"/>
                <a:t>microsoft.com</a:t>
              </a:r>
              <a:endParaRPr lang="en-GB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CF28F9-36A9-4459-8618-28BC264171B6}"/>
              </a:ext>
            </a:extLst>
          </p:cNvPr>
          <p:cNvSpPr txBox="1">
            <a:spLocks/>
          </p:cNvSpPr>
          <p:nvPr/>
        </p:nvSpPr>
        <p:spPr>
          <a:xfrm>
            <a:off x="501562" y="826570"/>
            <a:ext cx="5145041" cy="2236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/>
              <a:t>Terraform</a:t>
            </a:r>
            <a:endParaRPr lang="en-US" sz="1800" b="1" dirty="0"/>
          </a:p>
          <a:p>
            <a:pPr marL="360000" lvl="1">
              <a:lnSpc>
                <a:spcPct val="150000"/>
              </a:lnSpc>
            </a:pPr>
            <a:r>
              <a:rPr lang="en-US" sz="1400"/>
              <a:t>Infrastructure as Code</a:t>
            </a:r>
            <a:endParaRPr lang="en-US" sz="1400" dirty="0"/>
          </a:p>
          <a:p>
            <a:pPr marL="360000" lvl="1">
              <a:lnSpc>
                <a:spcPct val="150000"/>
              </a:lnSpc>
            </a:pPr>
            <a:r>
              <a:rPr lang="en-US" sz="1400" dirty="0"/>
              <a:t>Version control</a:t>
            </a:r>
          </a:p>
          <a:p>
            <a:pPr marL="360000" lvl="1">
              <a:lnSpc>
                <a:spcPct val="150000"/>
              </a:lnSpc>
            </a:pPr>
            <a:r>
              <a:rPr lang="en-US" sz="1400"/>
              <a:t>CI/CD pipelines for automated infrastructure deployments</a:t>
            </a:r>
          </a:p>
          <a:p>
            <a:pPr marL="360000" lvl="1">
              <a:lnSpc>
                <a:spcPct val="150000"/>
              </a:lnSpc>
            </a:pPr>
            <a:r>
              <a:rPr lang="en-US" sz="1400"/>
              <a:t>Reusable moduls</a:t>
            </a:r>
            <a:endParaRPr lang="en-US" sz="14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48C318-7EA8-4C72-87CD-E599A5F11DBF}"/>
              </a:ext>
            </a:extLst>
          </p:cNvPr>
          <p:cNvSpPr txBox="1">
            <a:spLocks/>
          </p:cNvSpPr>
          <p:nvPr/>
        </p:nvSpPr>
        <p:spPr>
          <a:xfrm>
            <a:off x="7372350" y="725568"/>
            <a:ext cx="3146099" cy="5232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/>
              <a:t>Fabric Capacity</a:t>
            </a:r>
          </a:p>
          <a:p>
            <a:pPr marL="1800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/>
              <a:t>Name, region, SKU, admin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/>
              <a:t>Workspace</a:t>
            </a:r>
          </a:p>
          <a:p>
            <a:pPr marL="1800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Name, capacity, permissions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/>
              <a:t>Lakehouse</a:t>
            </a:r>
          </a:p>
          <a:p>
            <a:pPr marL="1800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Name, storage settings, permissions</a:t>
            </a:r>
            <a:endParaRPr lang="en-US" sz="18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/>
              <a:t>Datawarehouse</a:t>
            </a:r>
          </a:p>
          <a:p>
            <a:pPr marL="1800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Name, compute settings, backup policies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/>
              <a:t>Pipelines</a:t>
            </a:r>
          </a:p>
          <a:p>
            <a:pPr marL="1800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Name, activities, triggers</a:t>
            </a:r>
            <a:endParaRPr lang="en-US" sz="18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b="1"/>
              <a:t>Notebooks</a:t>
            </a:r>
          </a:p>
          <a:p>
            <a:pPr marL="1800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Name, code and markdown, scheduling</a:t>
            </a: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27010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903486A-7C86-4501-A912-3DFA32B1AEEA}"/>
              </a:ext>
            </a:extLst>
          </p:cNvPr>
          <p:cNvSpPr txBox="1">
            <a:spLocks/>
          </p:cNvSpPr>
          <p:nvPr/>
        </p:nvSpPr>
        <p:spPr>
          <a:xfrm>
            <a:off x="197959" y="1347446"/>
            <a:ext cx="4705638" cy="3167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000" b="1" dirty="0"/>
              <a:t>Git-integration</a:t>
            </a:r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20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  <p:pic>
        <p:nvPicPr>
          <p:cNvPr id="8" name="Picture 7" descr="A computer screen with text and graphics&#10;&#10;Description automatically generated with medium confidence">
            <a:extLst>
              <a:ext uri="{FF2B5EF4-FFF2-40B4-BE49-F238E27FC236}">
                <a16:creationId xmlns:a16="http://schemas.microsoft.com/office/drawing/2014/main" id="{B3799320-106F-4682-9493-D6843F4D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7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903486A-7C86-4501-A912-3DFA32B1AEEA}"/>
              </a:ext>
            </a:extLst>
          </p:cNvPr>
          <p:cNvSpPr txBox="1">
            <a:spLocks/>
          </p:cNvSpPr>
          <p:nvPr/>
        </p:nvSpPr>
        <p:spPr>
          <a:xfrm>
            <a:off x="197959" y="152400"/>
            <a:ext cx="5004236" cy="67055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Development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lang="en-US" sz="1600" b="1" dirty="0"/>
          </a:p>
          <a:p>
            <a:pPr marL="1314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/>
              <a:t>Ask yourself the following questions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600" dirty="0"/>
              <a:t>Do the capabilities in Git with Fabric suit the current way of working? </a:t>
            </a:r>
          </a:p>
          <a:p>
            <a:pPr marL="474300" lvl="1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GB" sz="1600" dirty="0"/>
              <a:t>If not, could you find a way in this to do work with Git in Fabric? Or what else do you need?</a:t>
            </a:r>
          </a:p>
        </p:txBody>
      </p:sp>
      <p:pic>
        <p:nvPicPr>
          <p:cNvPr id="3" name="Picture 2" descr="A group of people sitting at tables in a room&#10;&#10;Description automatically generated">
            <a:extLst>
              <a:ext uri="{FF2B5EF4-FFF2-40B4-BE49-F238E27FC236}">
                <a16:creationId xmlns:a16="http://schemas.microsoft.com/office/drawing/2014/main" id="{AC7ACDBC-2D1F-48E7-A0BE-4CB770DCD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831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D6D63F-9BF4-4725-B4CD-2B7E4C50AE7B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1A0CD-F465-4ECF-B25A-AD896F21D0D9}"/>
              </a:ext>
            </a:extLst>
          </p:cNvPr>
          <p:cNvSpPr txBox="1"/>
          <p:nvPr/>
        </p:nvSpPr>
        <p:spPr>
          <a:xfrm>
            <a:off x="329248" y="1687165"/>
            <a:ext cx="4826951" cy="13910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Recap</a:t>
            </a:r>
            <a:endParaRPr lang="nl-NL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826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D6D63F-9BF4-4725-B4CD-2B7E4C50AE7B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1A0CD-F465-4ECF-B25A-AD896F21D0D9}"/>
              </a:ext>
            </a:extLst>
          </p:cNvPr>
          <p:cNvSpPr txBox="1"/>
          <p:nvPr/>
        </p:nvSpPr>
        <p:spPr>
          <a:xfrm>
            <a:off x="329248" y="1687165"/>
            <a:ext cx="4826951" cy="13910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The Fabric Playbook: Managing, Maintaining &amp; Delivering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C7795-85A9-446F-9237-E569C9A01EEE}"/>
              </a:ext>
            </a:extLst>
          </p:cNvPr>
          <p:cNvSpPr txBox="1"/>
          <p:nvPr/>
        </p:nvSpPr>
        <p:spPr>
          <a:xfrm>
            <a:off x="329248" y="6295101"/>
            <a:ext cx="1716212" cy="4520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Hylke Peek</a:t>
            </a:r>
            <a:endParaRPr lang="nl-NL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grey and white background with circles and lines&#10;&#10;Description automatically generated">
            <a:extLst>
              <a:ext uri="{FF2B5EF4-FFF2-40B4-BE49-F238E27FC236}">
                <a16:creationId xmlns:a16="http://schemas.microsoft.com/office/drawing/2014/main" id="{70BAD625-F7E3-4CB6-A490-0C4630F84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03ABB2C-7A4D-49F7-BF4A-2BF990BA5C1A}"/>
              </a:ext>
            </a:extLst>
          </p:cNvPr>
          <p:cNvSpPr txBox="1">
            <a:spLocks/>
          </p:cNvSpPr>
          <p:nvPr/>
        </p:nvSpPr>
        <p:spPr>
          <a:xfrm>
            <a:off x="842153" y="4959113"/>
            <a:ext cx="5601378" cy="5532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github.com/hylkepeek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606D06-D817-4E3E-83E7-E04648489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94" y="5129526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6B895-1E77-4045-9222-6F6D4EA7BA76}"/>
              </a:ext>
            </a:extLst>
          </p:cNvPr>
          <p:cNvSpPr/>
          <p:nvPr/>
        </p:nvSpPr>
        <p:spPr>
          <a:xfrm>
            <a:off x="0" y="6454588"/>
            <a:ext cx="12192000" cy="40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6C5A6E3-E8A3-47E8-98D4-1110AE89A1E3}"/>
              </a:ext>
            </a:extLst>
          </p:cNvPr>
          <p:cNvSpPr txBox="1">
            <a:spLocks/>
          </p:cNvSpPr>
          <p:nvPr/>
        </p:nvSpPr>
        <p:spPr>
          <a:xfrm>
            <a:off x="501562" y="233125"/>
            <a:ext cx="52197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rgbClr val="2A446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Lakehouse vs. Warehouse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Rounded Rectangle 75">
            <a:extLst>
              <a:ext uri="{FF2B5EF4-FFF2-40B4-BE49-F238E27FC236}">
                <a16:creationId xmlns:a16="http://schemas.microsoft.com/office/drawing/2014/main" id="{DA934F79-F803-4599-86FB-C74D7C72A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2" y="1460254"/>
            <a:ext cx="11010900" cy="481195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7488" marR="0" lvl="0" indent="-217488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Rounded Rectangle 75">
            <a:extLst>
              <a:ext uri="{FF2B5EF4-FFF2-40B4-BE49-F238E27FC236}">
                <a16:creationId xmlns:a16="http://schemas.microsoft.com/office/drawing/2014/main" id="{FF01FC1E-A474-4B1E-A52E-FDD97BA3D4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48726" y="4610162"/>
            <a:ext cx="5271074" cy="15235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7488" marR="0" lvl="0" indent="-217488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Scalable, distributed file storage​</a:t>
            </a:r>
          </a:p>
          <a:p>
            <a:pPr marL="217488" marR="0" lvl="0" indent="-217488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Flexible schema-on-read semantics​</a:t>
            </a:r>
          </a:p>
          <a:p>
            <a:pPr marL="217488" marR="0" lvl="0" indent="-217488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Big data technology compatibility​</a:t>
            </a:r>
          </a:p>
        </p:txBody>
      </p:sp>
      <p:sp>
        <p:nvSpPr>
          <p:cNvPr id="10" name="Rounded Rectangle 75">
            <a:extLst>
              <a:ext uri="{FF2B5EF4-FFF2-40B4-BE49-F238E27FC236}">
                <a16:creationId xmlns:a16="http://schemas.microsoft.com/office/drawing/2014/main" id="{BA80BE60-C547-499F-A373-CAFF9669714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170688" y="4610162"/>
            <a:ext cx="5272586" cy="152357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7488" marR="0" lvl="0" indent="-217488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Relational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schema modelling​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  <a:p>
            <a:pPr marL="217488" marR="0" lvl="0" indent="-217488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SQL-based querying​</a:t>
            </a:r>
          </a:p>
          <a:p>
            <a:pPr marL="217488" marR="0" lvl="0" indent="-217488" algn="l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Proven basis for reporting and analytics​</a:t>
            </a:r>
          </a:p>
        </p:txBody>
      </p:sp>
      <p:grpSp>
        <p:nvGrpSpPr>
          <p:cNvPr id="12" name="Group 11" descr="Data lake icon, featuring a folder with waves at the bottom.">
            <a:extLst>
              <a:ext uri="{FF2B5EF4-FFF2-40B4-BE49-F238E27FC236}">
                <a16:creationId xmlns:a16="http://schemas.microsoft.com/office/drawing/2014/main" id="{C3A03C06-8815-4DFB-A7DE-2B7426545213}"/>
              </a:ext>
            </a:extLst>
          </p:cNvPr>
          <p:cNvGrpSpPr/>
          <p:nvPr/>
        </p:nvGrpSpPr>
        <p:grpSpPr>
          <a:xfrm>
            <a:off x="1914067" y="1757804"/>
            <a:ext cx="2940392" cy="1944544"/>
            <a:chOff x="1123950" y="1581150"/>
            <a:chExt cx="3629578" cy="2400318"/>
          </a:xfrm>
        </p:grpSpPr>
        <p:pic>
          <p:nvPicPr>
            <p:cNvPr id="13" name="Graphic 12" descr="Open folder with solid fill">
              <a:extLst>
                <a:ext uri="{FF2B5EF4-FFF2-40B4-BE49-F238E27FC236}">
                  <a16:creationId xmlns:a16="http://schemas.microsoft.com/office/drawing/2014/main" id="{1AC78454-1D4E-47A9-8170-ECD2E981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0850" y="1581150"/>
              <a:ext cx="2286000" cy="2286000"/>
            </a:xfrm>
            <a:prstGeom prst="rect">
              <a:avLst/>
            </a:pr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655650-FAD8-4984-9B75-0ED0C8930F51}"/>
                </a:ext>
              </a:extLst>
            </p:cNvPr>
            <p:cNvSpPr/>
            <p:nvPr/>
          </p:nvSpPr>
          <p:spPr bwMode="auto">
            <a:xfrm>
              <a:off x="1123950" y="3105131"/>
              <a:ext cx="3629578" cy="495327"/>
            </a:xfrm>
            <a:custGeom>
              <a:avLst/>
              <a:gdLst>
                <a:gd name="connsiteX0" fmla="*/ 0 w 3629578"/>
                <a:gd name="connsiteY0" fmla="*/ 190519 h 495327"/>
                <a:gd name="connsiteX1" fmla="*/ 368300 w 3629578"/>
                <a:gd name="connsiteY1" fmla="*/ 95269 h 495327"/>
                <a:gd name="connsiteX2" fmla="*/ 882650 w 3629578"/>
                <a:gd name="connsiteY2" fmla="*/ 495319 h 495327"/>
                <a:gd name="connsiteX3" fmla="*/ 1492250 w 3629578"/>
                <a:gd name="connsiteY3" fmla="*/ 107969 h 495327"/>
                <a:gd name="connsiteX4" fmla="*/ 2159000 w 3629578"/>
                <a:gd name="connsiteY4" fmla="*/ 406419 h 495327"/>
                <a:gd name="connsiteX5" fmla="*/ 2908300 w 3629578"/>
                <a:gd name="connsiteY5" fmla="*/ 19 h 495327"/>
                <a:gd name="connsiteX6" fmla="*/ 3562350 w 3629578"/>
                <a:gd name="connsiteY6" fmla="*/ 387369 h 495327"/>
                <a:gd name="connsiteX7" fmla="*/ 3575050 w 3629578"/>
                <a:gd name="connsiteY7" fmla="*/ 393719 h 49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9578" h="495327">
                  <a:moveTo>
                    <a:pt x="0" y="190519"/>
                  </a:moveTo>
                  <a:cubicBezTo>
                    <a:pt x="110596" y="117494"/>
                    <a:pt x="221192" y="44469"/>
                    <a:pt x="368300" y="95269"/>
                  </a:cubicBezTo>
                  <a:cubicBezTo>
                    <a:pt x="515408" y="146069"/>
                    <a:pt x="695325" y="493202"/>
                    <a:pt x="882650" y="495319"/>
                  </a:cubicBezTo>
                  <a:cubicBezTo>
                    <a:pt x="1069975" y="497436"/>
                    <a:pt x="1279525" y="122786"/>
                    <a:pt x="1492250" y="107969"/>
                  </a:cubicBezTo>
                  <a:cubicBezTo>
                    <a:pt x="1704975" y="93152"/>
                    <a:pt x="1922992" y="424411"/>
                    <a:pt x="2159000" y="406419"/>
                  </a:cubicBezTo>
                  <a:cubicBezTo>
                    <a:pt x="2395008" y="388427"/>
                    <a:pt x="2674408" y="3194"/>
                    <a:pt x="2908300" y="19"/>
                  </a:cubicBezTo>
                  <a:cubicBezTo>
                    <a:pt x="3142192" y="-3156"/>
                    <a:pt x="3562350" y="387369"/>
                    <a:pt x="3562350" y="387369"/>
                  </a:cubicBezTo>
                  <a:cubicBezTo>
                    <a:pt x="3673475" y="452986"/>
                    <a:pt x="3624262" y="423352"/>
                    <a:pt x="3575050" y="393719"/>
                  </a:cubicBezTo>
                </a:path>
              </a:pathLst>
            </a:custGeom>
            <a:noFill/>
            <a:ln w="76200" cap="flat" cmpd="sng" algn="ctr">
              <a:solidFill>
                <a:srgbClr val="50E6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07D4CF-34F8-46F8-97FA-4F8150DE9C36}"/>
                </a:ext>
              </a:extLst>
            </p:cNvPr>
            <p:cNvSpPr/>
            <p:nvPr/>
          </p:nvSpPr>
          <p:spPr bwMode="auto">
            <a:xfrm>
              <a:off x="1123950" y="3486141"/>
              <a:ext cx="3629578" cy="495327"/>
            </a:xfrm>
            <a:custGeom>
              <a:avLst/>
              <a:gdLst>
                <a:gd name="connsiteX0" fmla="*/ 0 w 3629578"/>
                <a:gd name="connsiteY0" fmla="*/ 190519 h 495327"/>
                <a:gd name="connsiteX1" fmla="*/ 368300 w 3629578"/>
                <a:gd name="connsiteY1" fmla="*/ 95269 h 495327"/>
                <a:gd name="connsiteX2" fmla="*/ 882650 w 3629578"/>
                <a:gd name="connsiteY2" fmla="*/ 495319 h 495327"/>
                <a:gd name="connsiteX3" fmla="*/ 1492250 w 3629578"/>
                <a:gd name="connsiteY3" fmla="*/ 107969 h 495327"/>
                <a:gd name="connsiteX4" fmla="*/ 2159000 w 3629578"/>
                <a:gd name="connsiteY4" fmla="*/ 406419 h 495327"/>
                <a:gd name="connsiteX5" fmla="*/ 2908300 w 3629578"/>
                <a:gd name="connsiteY5" fmla="*/ 19 h 495327"/>
                <a:gd name="connsiteX6" fmla="*/ 3562350 w 3629578"/>
                <a:gd name="connsiteY6" fmla="*/ 387369 h 495327"/>
                <a:gd name="connsiteX7" fmla="*/ 3575050 w 3629578"/>
                <a:gd name="connsiteY7" fmla="*/ 393719 h 49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9578" h="495327">
                  <a:moveTo>
                    <a:pt x="0" y="190519"/>
                  </a:moveTo>
                  <a:cubicBezTo>
                    <a:pt x="110596" y="117494"/>
                    <a:pt x="221192" y="44469"/>
                    <a:pt x="368300" y="95269"/>
                  </a:cubicBezTo>
                  <a:cubicBezTo>
                    <a:pt x="515408" y="146069"/>
                    <a:pt x="695325" y="493202"/>
                    <a:pt x="882650" y="495319"/>
                  </a:cubicBezTo>
                  <a:cubicBezTo>
                    <a:pt x="1069975" y="497436"/>
                    <a:pt x="1279525" y="122786"/>
                    <a:pt x="1492250" y="107969"/>
                  </a:cubicBezTo>
                  <a:cubicBezTo>
                    <a:pt x="1704975" y="93152"/>
                    <a:pt x="1922992" y="424411"/>
                    <a:pt x="2159000" y="406419"/>
                  </a:cubicBezTo>
                  <a:cubicBezTo>
                    <a:pt x="2395008" y="388427"/>
                    <a:pt x="2674408" y="3194"/>
                    <a:pt x="2908300" y="19"/>
                  </a:cubicBezTo>
                  <a:cubicBezTo>
                    <a:pt x="3142192" y="-3156"/>
                    <a:pt x="3562350" y="387369"/>
                    <a:pt x="3562350" y="387369"/>
                  </a:cubicBezTo>
                  <a:cubicBezTo>
                    <a:pt x="3673475" y="452986"/>
                    <a:pt x="3624262" y="423352"/>
                    <a:pt x="3575050" y="393719"/>
                  </a:cubicBezTo>
                </a:path>
              </a:pathLst>
            </a:custGeom>
            <a:noFill/>
            <a:ln w="76200" cap="flat" cmpd="sng" algn="ctr">
              <a:solidFill>
                <a:srgbClr val="50E6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CC906A9-6FF8-4A88-8AE5-5762E05DF916}"/>
              </a:ext>
            </a:extLst>
          </p:cNvPr>
          <p:cNvSpPr txBox="1">
            <a:spLocks/>
          </p:cNvSpPr>
          <p:nvPr/>
        </p:nvSpPr>
        <p:spPr>
          <a:xfrm>
            <a:off x="2091929" y="4115974"/>
            <a:ext cx="2584669" cy="345444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Lake</a:t>
            </a:r>
          </a:p>
        </p:txBody>
      </p:sp>
      <p:pic>
        <p:nvPicPr>
          <p:cNvPr id="17" name="Graphic 16" descr="Add with solid fill">
            <a:extLst>
              <a:ext uri="{FF2B5EF4-FFF2-40B4-BE49-F238E27FC236}">
                <a16:creationId xmlns:a16="http://schemas.microsoft.com/office/drawing/2014/main" id="{3317ED13-8389-4F9C-9C8B-62D2E577E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9776" y="2613208"/>
            <a:ext cx="690937" cy="690937"/>
          </a:xfrm>
          <a:prstGeom prst="rect">
            <a:avLst/>
          </a:prstGeom>
        </p:spPr>
      </p:pic>
      <p:pic>
        <p:nvPicPr>
          <p:cNvPr id="18" name="Picture 17" descr="Data warehouse icon, featuring a cylindrical server icon with a star schema diagram layered on top.">
            <a:extLst>
              <a:ext uri="{FF2B5EF4-FFF2-40B4-BE49-F238E27FC236}">
                <a16:creationId xmlns:a16="http://schemas.microsoft.com/office/drawing/2014/main" id="{B9160C40-E593-4F54-B19C-8344A5E77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424" y="1639388"/>
            <a:ext cx="2557114" cy="2181376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5EA1E96-3319-44A0-9BC4-C7D2D02189B5}"/>
              </a:ext>
            </a:extLst>
          </p:cNvPr>
          <p:cNvSpPr txBox="1">
            <a:spLocks/>
          </p:cNvSpPr>
          <p:nvPr/>
        </p:nvSpPr>
        <p:spPr>
          <a:xfrm>
            <a:off x="7514647" y="4115974"/>
            <a:ext cx="2584669" cy="345444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Ware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house</a:t>
            </a:r>
          </a:p>
        </p:txBody>
      </p:sp>
    </p:spTree>
    <p:extLst>
      <p:ext uri="{BB962C8B-B14F-4D97-AF65-F5344CB8AC3E}">
        <p14:creationId xmlns:p14="http://schemas.microsoft.com/office/powerpoint/2010/main" val="29168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3.xml><?xml version="1.0" encoding="utf-8"?>
<a:theme xmlns:a="http://schemas.openxmlformats.org/drawingml/2006/main" name="2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125225</TotalTime>
  <Words>3834</Words>
  <Application>Microsoft Office PowerPoint</Application>
  <PresentationFormat>Widescreen</PresentationFormat>
  <Paragraphs>914</Paragraphs>
  <Slides>85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85</vt:i4>
      </vt:variant>
    </vt:vector>
  </HeadingPairs>
  <TitlesOfParts>
    <vt:vector size="100" baseType="lpstr">
      <vt:lpstr>Arial</vt:lpstr>
      <vt:lpstr>Arial Rounded MT Bold</vt:lpstr>
      <vt:lpstr>Calibri</vt:lpstr>
      <vt:lpstr>Calibri Light</vt:lpstr>
      <vt:lpstr>Consolas</vt:lpstr>
      <vt:lpstr>Roboto</vt:lpstr>
      <vt:lpstr>Segoe UI</vt:lpstr>
      <vt:lpstr>Segoe UI Black</vt:lpstr>
      <vt:lpstr>Segoe UI Bold</vt:lpstr>
      <vt:lpstr>Segoe UI Semibold</vt:lpstr>
      <vt:lpstr>Wingdings</vt:lpstr>
      <vt:lpstr>Office Theme</vt:lpstr>
      <vt:lpstr>1_LIGHT MODE</vt:lpstr>
      <vt:lpstr>2_LIGHT MODE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Hylke Peek</dc:creator>
  <cp:lastModifiedBy>Hylke Peek</cp:lastModifiedBy>
  <cp:revision>4</cp:revision>
  <cp:lastPrinted>2025-02-14T10:29:06Z</cp:lastPrinted>
  <dcterms:created xsi:type="dcterms:W3CDTF">2020-08-26T19:16:04Z</dcterms:created>
  <dcterms:modified xsi:type="dcterms:W3CDTF">2025-06-20T10:03:38Z</dcterms:modified>
</cp:coreProperties>
</file>